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8" r:id="rId2"/>
    <p:sldId id="264" r:id="rId3"/>
    <p:sldId id="268" r:id="rId4"/>
    <p:sldId id="269" r:id="rId5"/>
    <p:sldId id="270" r:id="rId6"/>
    <p:sldId id="271" r:id="rId7"/>
    <p:sldId id="272" r:id="rId8"/>
    <p:sldId id="273" r:id="rId9"/>
    <p:sldId id="274" r:id="rId10"/>
    <p:sldId id="275" r:id="rId11"/>
    <p:sldId id="276" r:id="rId12"/>
    <p:sldId id="278" r:id="rId13"/>
    <p:sldId id="279" r:id="rId14"/>
    <p:sldId id="280" r:id="rId15"/>
    <p:sldId id="281" r:id="rId16"/>
    <p:sldId id="282" r:id="rId17"/>
    <p:sldId id="277" r:id="rId18"/>
    <p:sldId id="267"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Twinkl" panose="020B060402020202020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1E5"/>
    <a:srgbClr val="0A407D"/>
    <a:srgbClr val="B0DFFA"/>
    <a:srgbClr val="90C8E5"/>
    <a:srgbClr val="B1E0FB"/>
    <a:srgbClr val="2776B1"/>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2" autoAdjust="0"/>
    <p:restoredTop sz="94660"/>
  </p:normalViewPr>
  <p:slideViewPr>
    <p:cSldViewPr snapToGrid="0" showGuides="1">
      <p:cViewPr varScale="1">
        <p:scale>
          <a:sx n="97" d="100"/>
          <a:sy n="97" d="100"/>
        </p:scale>
        <p:origin x="1878" y="72"/>
      </p:cViewPr>
      <p:guideLst>
        <p:guide orient="horz" pos="2160"/>
        <p:guide pos="2880"/>
        <p:guide pos="340"/>
        <p:guide orient="horz" pos="3974"/>
        <p:guide pos="5420"/>
        <p:guide orient="horz" pos="346"/>
        <p:guide pos="476"/>
        <p:guide orient="horz" pos="48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4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4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5D14E8-4A46-764B-B231-548B45BD9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760" y="2147777"/>
            <a:ext cx="1835102" cy="4104167"/>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BA5C173-BD1C-9B45-84B1-CCBEBA67C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078" y="2101621"/>
            <a:ext cx="1223544" cy="4150323"/>
          </a:xfrm>
          <a:prstGeom prst="rect">
            <a:avLst/>
          </a:prstGeom>
        </p:spPr>
      </p:pic>
      <p:pic>
        <p:nvPicPr>
          <p:cNvPr id="8" name="Picture 7" descr="A picture containing drawing, window&#10;&#10;Description automatically generated">
            <a:extLst>
              <a:ext uri="{FF2B5EF4-FFF2-40B4-BE49-F238E27FC236}">
                <a16:creationId xmlns:a16="http://schemas.microsoft.com/office/drawing/2014/main" id="{CB04D8A5-760C-D345-8600-2E1B431386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695" y="2316058"/>
            <a:ext cx="1426253" cy="3935886"/>
          </a:xfrm>
          <a:prstGeom prst="rect">
            <a:avLst/>
          </a:prstGeom>
        </p:spPr>
      </p:pic>
      <p:pic>
        <p:nvPicPr>
          <p:cNvPr id="12" name="Picture 11" descr="A close up of a sign&#10;&#10;Description automatically generated">
            <a:extLst>
              <a:ext uri="{FF2B5EF4-FFF2-40B4-BE49-F238E27FC236}">
                <a16:creationId xmlns:a16="http://schemas.microsoft.com/office/drawing/2014/main" id="{54DC9C84-402E-0D42-9691-56CD655632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7380" y="2075787"/>
            <a:ext cx="1842315" cy="4176157"/>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NHS Staff</a:t>
            </a:r>
          </a:p>
        </p:txBody>
      </p:sp>
      <p:sp>
        <p:nvSpPr>
          <p:cNvPr id="5" name="Rectangle 4"/>
          <p:cNvSpPr/>
          <p:nvPr/>
        </p:nvSpPr>
        <p:spPr>
          <a:xfrm>
            <a:off x="755650" y="1513946"/>
            <a:ext cx="7632700" cy="1107996"/>
          </a:xfrm>
          <a:prstGeom prst="rect">
            <a:avLst/>
          </a:prstGeom>
        </p:spPr>
        <p:txBody>
          <a:bodyPr wrap="square" lIns="0" tIns="0" rIns="0" bIns="0">
            <a:spAutoFit/>
          </a:bodyPr>
          <a:lstStyle/>
          <a:p>
            <a:r>
              <a:rPr lang="en-GB" dirty="0"/>
              <a:t>There are many different people who work in the NHS. </a:t>
            </a:r>
          </a:p>
          <a:p>
            <a:endParaRPr lang="en-GB" dirty="0"/>
          </a:p>
          <a:p>
            <a:r>
              <a:rPr lang="en-GB" dirty="0"/>
              <a:t>Every single person is important for the NHS to work together to keep </a:t>
            </a:r>
          </a:p>
          <a:p>
            <a:r>
              <a:rPr lang="en-GB" dirty="0"/>
              <a:t>us well.</a:t>
            </a:r>
          </a:p>
        </p:txBody>
      </p:sp>
      <p:grpSp>
        <p:nvGrpSpPr>
          <p:cNvPr id="41" name="Management">
            <a:extLst>
              <a:ext uri="{FF2B5EF4-FFF2-40B4-BE49-F238E27FC236}">
                <a16:creationId xmlns:a16="http://schemas.microsoft.com/office/drawing/2014/main" id="{685E3431-789C-D048-B291-51FF2F4EE545}"/>
              </a:ext>
            </a:extLst>
          </p:cNvPr>
          <p:cNvGrpSpPr/>
          <p:nvPr/>
        </p:nvGrpSpPr>
        <p:grpSpPr>
          <a:xfrm>
            <a:off x="665547" y="2436739"/>
            <a:ext cx="6054192" cy="2857170"/>
            <a:chOff x="1632541" y="2529059"/>
            <a:chExt cx="6054192" cy="2857170"/>
          </a:xfrm>
        </p:grpSpPr>
        <p:sp>
          <p:nvSpPr>
            <p:cNvPr id="29" name="Rounded Rectangle 28">
              <a:extLst>
                <a:ext uri="{FF2B5EF4-FFF2-40B4-BE49-F238E27FC236}">
                  <a16:creationId xmlns:a16="http://schemas.microsoft.com/office/drawing/2014/main" id="{7D769464-78B8-9941-82A6-1C7107C9FACF}"/>
                </a:ext>
              </a:extLst>
            </p:cNvPr>
            <p:cNvSpPr/>
            <p:nvPr/>
          </p:nvSpPr>
          <p:spPr>
            <a:xfrm>
              <a:off x="1632541" y="2833314"/>
              <a:ext cx="2635808" cy="409633"/>
            </a:xfrm>
            <a:prstGeom prst="roundRect">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management</a:t>
              </a:r>
            </a:p>
          </p:txBody>
        </p:sp>
        <p:sp>
          <p:nvSpPr>
            <p:cNvPr id="33" name="Rectangle 32">
              <a:extLst>
                <a:ext uri="{FF2B5EF4-FFF2-40B4-BE49-F238E27FC236}">
                  <a16:creationId xmlns:a16="http://schemas.microsoft.com/office/drawing/2014/main" id="{E02D345A-451F-D64F-956E-3E93B5107EF9}"/>
                </a:ext>
              </a:extLst>
            </p:cNvPr>
            <p:cNvSpPr/>
            <p:nvPr/>
          </p:nvSpPr>
          <p:spPr>
            <a:xfrm>
              <a:off x="1632541" y="3329999"/>
              <a:ext cx="4814569" cy="1107996"/>
            </a:xfrm>
            <a:prstGeom prst="rect">
              <a:avLst/>
            </a:prstGeom>
          </p:spPr>
          <p:txBody>
            <a:bodyPr wrap="square" lIns="0" tIns="0" rIns="0" bIns="0">
              <a:spAutoFit/>
            </a:bodyPr>
            <a:lstStyle/>
            <a:p>
              <a:r>
                <a:rPr lang="en-GB" dirty="0"/>
                <a:t>The NHS managers have to make sure the system runs smoothly. They work out how to spend money, how many people are needed to work at each hospital, and more.</a:t>
              </a:r>
            </a:p>
          </p:txBody>
        </p:sp>
        <p:pic>
          <p:nvPicPr>
            <p:cNvPr id="34" name="Picture 33">
              <a:extLst>
                <a:ext uri="{FF2B5EF4-FFF2-40B4-BE49-F238E27FC236}">
                  <a16:creationId xmlns:a16="http://schemas.microsoft.com/office/drawing/2014/main" id="{61760AF3-4C39-154B-94FF-A1E1D12613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47110" y="2529059"/>
              <a:ext cx="1239623" cy="2857170"/>
            </a:xfrm>
            <a:prstGeom prst="rect">
              <a:avLst/>
            </a:prstGeom>
          </p:spPr>
        </p:pic>
      </p:grpSp>
      <p:grpSp>
        <p:nvGrpSpPr>
          <p:cNvPr id="42" name="Midwives">
            <a:extLst>
              <a:ext uri="{FF2B5EF4-FFF2-40B4-BE49-F238E27FC236}">
                <a16:creationId xmlns:a16="http://schemas.microsoft.com/office/drawing/2014/main" id="{5C70CCCF-04AB-4D4B-B3B6-44EECCAC3BAD}"/>
              </a:ext>
            </a:extLst>
          </p:cNvPr>
          <p:cNvGrpSpPr/>
          <p:nvPr/>
        </p:nvGrpSpPr>
        <p:grpSpPr>
          <a:xfrm>
            <a:off x="2399972" y="3317782"/>
            <a:ext cx="5867567" cy="2949514"/>
            <a:chOff x="895102" y="5322915"/>
            <a:chExt cx="5867567" cy="2949514"/>
          </a:xfrm>
        </p:grpSpPr>
        <p:sp>
          <p:nvSpPr>
            <p:cNvPr id="37" name="Rounded Rectangle 36">
              <a:extLst>
                <a:ext uri="{FF2B5EF4-FFF2-40B4-BE49-F238E27FC236}">
                  <a16:creationId xmlns:a16="http://schemas.microsoft.com/office/drawing/2014/main" id="{EA7DA475-915A-9E46-9943-F6B6938ADC23}"/>
                </a:ext>
              </a:extLst>
            </p:cNvPr>
            <p:cNvSpPr/>
            <p:nvPr/>
          </p:nvSpPr>
          <p:spPr>
            <a:xfrm>
              <a:off x="895102" y="6911972"/>
              <a:ext cx="2631403" cy="409633"/>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midwives</a:t>
              </a:r>
            </a:p>
          </p:txBody>
        </p:sp>
        <p:sp>
          <p:nvSpPr>
            <p:cNvPr id="38" name="Rectangle 37">
              <a:extLst>
                <a:ext uri="{FF2B5EF4-FFF2-40B4-BE49-F238E27FC236}">
                  <a16:creationId xmlns:a16="http://schemas.microsoft.com/office/drawing/2014/main" id="{C3C95BF2-F8C6-D146-83B4-667F5C451434}"/>
                </a:ext>
              </a:extLst>
            </p:cNvPr>
            <p:cNvSpPr/>
            <p:nvPr/>
          </p:nvSpPr>
          <p:spPr>
            <a:xfrm>
              <a:off x="895102" y="7428646"/>
              <a:ext cx="4814569" cy="830997"/>
            </a:xfrm>
            <a:prstGeom prst="rect">
              <a:avLst/>
            </a:prstGeom>
          </p:spPr>
          <p:txBody>
            <a:bodyPr wrap="square" lIns="0" tIns="0" rIns="0" bIns="0">
              <a:spAutoFit/>
            </a:bodyPr>
            <a:lstStyle/>
            <a:p>
              <a:r>
                <a:rPr lang="en-GB" dirty="0"/>
                <a:t>Midwives look after pregnant women. They help to deliver the baby and to keep the mum and baby healthy afterwards.</a:t>
              </a:r>
            </a:p>
          </p:txBody>
        </p:sp>
        <p:pic>
          <p:nvPicPr>
            <p:cNvPr id="40" name="Picture 39">
              <a:extLst>
                <a:ext uri="{FF2B5EF4-FFF2-40B4-BE49-F238E27FC236}">
                  <a16:creationId xmlns:a16="http://schemas.microsoft.com/office/drawing/2014/main" id="{0A535E2B-BD12-6B48-89B3-B1CD8894E6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93849" y="5322915"/>
              <a:ext cx="1068820" cy="2949514"/>
            </a:xfrm>
            <a:prstGeom prst="rect">
              <a:avLst/>
            </a:prstGeom>
          </p:spPr>
        </p:pic>
      </p:grpSp>
      <p:grpSp>
        <p:nvGrpSpPr>
          <p:cNvPr id="50" name="Pharmacists">
            <a:extLst>
              <a:ext uri="{FF2B5EF4-FFF2-40B4-BE49-F238E27FC236}">
                <a16:creationId xmlns:a16="http://schemas.microsoft.com/office/drawing/2014/main" id="{687B6AFC-AEFE-7E45-8E08-AAF8E5FC9A6A}"/>
              </a:ext>
            </a:extLst>
          </p:cNvPr>
          <p:cNvGrpSpPr/>
          <p:nvPr/>
        </p:nvGrpSpPr>
        <p:grpSpPr>
          <a:xfrm>
            <a:off x="1363454" y="2861163"/>
            <a:ext cx="6209245" cy="3245892"/>
            <a:chOff x="1363454" y="2392552"/>
            <a:chExt cx="6209245" cy="3245892"/>
          </a:xfrm>
        </p:grpSpPr>
        <p:sp>
          <p:nvSpPr>
            <p:cNvPr id="44" name="Rounded Rectangle 43">
              <a:extLst>
                <a:ext uri="{FF2B5EF4-FFF2-40B4-BE49-F238E27FC236}">
                  <a16:creationId xmlns:a16="http://schemas.microsoft.com/office/drawing/2014/main" id="{7E60C47F-0BB0-9E42-85E5-EF2A595C232B}"/>
                </a:ext>
              </a:extLst>
            </p:cNvPr>
            <p:cNvSpPr/>
            <p:nvPr/>
          </p:nvSpPr>
          <p:spPr>
            <a:xfrm>
              <a:off x="1363454" y="2687816"/>
              <a:ext cx="3811585" cy="409633"/>
            </a:xfrm>
            <a:prstGeom prst="roundRect">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pharmacists</a:t>
              </a:r>
            </a:p>
          </p:txBody>
        </p:sp>
        <p:sp>
          <p:nvSpPr>
            <p:cNvPr id="45" name="Rectangle 44">
              <a:extLst>
                <a:ext uri="{FF2B5EF4-FFF2-40B4-BE49-F238E27FC236}">
                  <a16:creationId xmlns:a16="http://schemas.microsoft.com/office/drawing/2014/main" id="{7DE1F437-8BD7-954A-A894-0E14627614D0}"/>
                </a:ext>
              </a:extLst>
            </p:cNvPr>
            <p:cNvSpPr/>
            <p:nvPr/>
          </p:nvSpPr>
          <p:spPr>
            <a:xfrm>
              <a:off x="1363454" y="3184501"/>
              <a:ext cx="4814569" cy="830997"/>
            </a:xfrm>
            <a:prstGeom prst="rect">
              <a:avLst/>
            </a:prstGeom>
          </p:spPr>
          <p:txBody>
            <a:bodyPr wrap="square" lIns="0" tIns="0" rIns="0" bIns="0">
              <a:spAutoFit/>
            </a:bodyPr>
            <a:lstStyle/>
            <a:p>
              <a:r>
                <a:rPr lang="en-GB" dirty="0"/>
                <a:t>Pharmacists get medicine ready for people who are poorly. They give people advice on taking the right medicine to get better.</a:t>
              </a:r>
            </a:p>
          </p:txBody>
        </p:sp>
        <p:pic>
          <p:nvPicPr>
            <p:cNvPr id="48" name="Picture 47">
              <a:extLst>
                <a:ext uri="{FF2B5EF4-FFF2-40B4-BE49-F238E27FC236}">
                  <a16:creationId xmlns:a16="http://schemas.microsoft.com/office/drawing/2014/main" id="{DACE7848-4DED-9943-ACBE-878BE07CC63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33076" y="2392552"/>
              <a:ext cx="1239623" cy="3245892"/>
            </a:xfrm>
            <a:prstGeom prst="rect">
              <a:avLst/>
            </a:prstGeom>
          </p:spPr>
        </p:pic>
      </p:grpSp>
    </p:spTree>
    <p:extLst>
      <p:ext uri="{BB962C8B-B14F-4D97-AF65-F5344CB8AC3E}">
        <p14:creationId xmlns:p14="http://schemas.microsoft.com/office/powerpoint/2010/main" val="36143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1"/>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NHS Staff</a:t>
            </a:r>
          </a:p>
        </p:txBody>
      </p:sp>
      <p:sp>
        <p:nvSpPr>
          <p:cNvPr id="5" name="Rectangle 4"/>
          <p:cNvSpPr/>
          <p:nvPr/>
        </p:nvSpPr>
        <p:spPr>
          <a:xfrm>
            <a:off x="755650" y="1513946"/>
            <a:ext cx="7632700" cy="1107996"/>
          </a:xfrm>
          <a:prstGeom prst="rect">
            <a:avLst/>
          </a:prstGeom>
        </p:spPr>
        <p:txBody>
          <a:bodyPr wrap="square" lIns="0" tIns="0" rIns="0" bIns="0">
            <a:spAutoFit/>
          </a:bodyPr>
          <a:lstStyle/>
          <a:p>
            <a:r>
              <a:rPr lang="en-GB" dirty="0"/>
              <a:t>There are many different people who work in the NHS. </a:t>
            </a:r>
          </a:p>
          <a:p>
            <a:endParaRPr lang="en-GB" dirty="0"/>
          </a:p>
          <a:p>
            <a:r>
              <a:rPr lang="en-GB" dirty="0"/>
              <a:t>Every single person is important for the NHS to work together to keep </a:t>
            </a:r>
          </a:p>
          <a:p>
            <a:r>
              <a:rPr lang="en-GB" dirty="0"/>
              <a:t>us well.</a:t>
            </a:r>
          </a:p>
        </p:txBody>
      </p:sp>
      <p:grpSp>
        <p:nvGrpSpPr>
          <p:cNvPr id="41" name="Mental Health Workers">
            <a:extLst>
              <a:ext uri="{FF2B5EF4-FFF2-40B4-BE49-F238E27FC236}">
                <a16:creationId xmlns:a16="http://schemas.microsoft.com/office/drawing/2014/main" id="{685E3431-789C-D048-B291-51FF2F4EE545}"/>
              </a:ext>
            </a:extLst>
          </p:cNvPr>
          <p:cNvGrpSpPr/>
          <p:nvPr/>
        </p:nvGrpSpPr>
        <p:grpSpPr>
          <a:xfrm>
            <a:off x="869806" y="2449361"/>
            <a:ext cx="7206165" cy="1762307"/>
            <a:chOff x="1836800" y="2541681"/>
            <a:chExt cx="7206165" cy="1762307"/>
          </a:xfrm>
        </p:grpSpPr>
        <p:sp>
          <p:nvSpPr>
            <p:cNvPr id="29" name="Rounded Rectangle 28">
              <a:extLst>
                <a:ext uri="{FF2B5EF4-FFF2-40B4-BE49-F238E27FC236}">
                  <a16:creationId xmlns:a16="http://schemas.microsoft.com/office/drawing/2014/main" id="{7D769464-78B8-9941-82A6-1C7107C9FACF}"/>
                </a:ext>
              </a:extLst>
            </p:cNvPr>
            <p:cNvSpPr/>
            <p:nvPr/>
          </p:nvSpPr>
          <p:spPr>
            <a:xfrm>
              <a:off x="4228395" y="2833314"/>
              <a:ext cx="2890453" cy="409633"/>
            </a:xfrm>
            <a:prstGeom prst="roundRect">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mental health workers</a:t>
              </a:r>
            </a:p>
          </p:txBody>
        </p:sp>
        <p:sp>
          <p:nvSpPr>
            <p:cNvPr id="33" name="Rectangle 32">
              <a:extLst>
                <a:ext uri="{FF2B5EF4-FFF2-40B4-BE49-F238E27FC236}">
                  <a16:creationId xmlns:a16="http://schemas.microsoft.com/office/drawing/2014/main" id="{E02D345A-451F-D64F-956E-3E93B5107EF9}"/>
                </a:ext>
              </a:extLst>
            </p:cNvPr>
            <p:cNvSpPr/>
            <p:nvPr/>
          </p:nvSpPr>
          <p:spPr>
            <a:xfrm>
              <a:off x="4228396" y="3329999"/>
              <a:ext cx="4814569" cy="553998"/>
            </a:xfrm>
            <a:prstGeom prst="rect">
              <a:avLst/>
            </a:prstGeom>
          </p:spPr>
          <p:txBody>
            <a:bodyPr wrap="square" lIns="0" tIns="0" rIns="0" bIns="0">
              <a:spAutoFit/>
            </a:bodyPr>
            <a:lstStyle/>
            <a:p>
              <a:r>
                <a:rPr lang="en-GB" dirty="0"/>
                <a:t>These NHS workers support people’s minds and help them if they feel really sad or worried.</a:t>
              </a:r>
            </a:p>
          </p:txBody>
        </p:sp>
        <p:pic>
          <p:nvPicPr>
            <p:cNvPr id="34" name="Picture 33">
              <a:extLst>
                <a:ext uri="{FF2B5EF4-FFF2-40B4-BE49-F238E27FC236}">
                  <a16:creationId xmlns:a16="http://schemas.microsoft.com/office/drawing/2014/main" id="{61760AF3-4C39-154B-94FF-A1E1D12613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36800" y="2541681"/>
              <a:ext cx="2092583" cy="1762307"/>
            </a:xfrm>
            <a:prstGeom prst="rect">
              <a:avLst/>
            </a:prstGeom>
          </p:spPr>
        </p:pic>
      </p:grpSp>
      <p:grpSp>
        <p:nvGrpSpPr>
          <p:cNvPr id="7" name="Health Care Team">
            <a:extLst>
              <a:ext uri="{FF2B5EF4-FFF2-40B4-BE49-F238E27FC236}">
                <a16:creationId xmlns:a16="http://schemas.microsoft.com/office/drawing/2014/main" id="{F71F1049-E6F8-D041-BC7B-CF6062976F10}"/>
              </a:ext>
            </a:extLst>
          </p:cNvPr>
          <p:cNvGrpSpPr/>
          <p:nvPr/>
        </p:nvGrpSpPr>
        <p:grpSpPr>
          <a:xfrm>
            <a:off x="1430171" y="3921652"/>
            <a:ext cx="6995532" cy="2450862"/>
            <a:chOff x="1501725" y="3858584"/>
            <a:chExt cx="6995532" cy="2450862"/>
          </a:xfrm>
        </p:grpSpPr>
        <p:sp>
          <p:nvSpPr>
            <p:cNvPr id="37" name="Rounded Rectangle 36">
              <a:extLst>
                <a:ext uri="{FF2B5EF4-FFF2-40B4-BE49-F238E27FC236}">
                  <a16:creationId xmlns:a16="http://schemas.microsoft.com/office/drawing/2014/main" id="{EA7DA475-915A-9E46-9943-F6B6938ADC23}"/>
                </a:ext>
              </a:extLst>
            </p:cNvPr>
            <p:cNvSpPr/>
            <p:nvPr/>
          </p:nvSpPr>
          <p:spPr>
            <a:xfrm>
              <a:off x="1501725" y="4571161"/>
              <a:ext cx="2921328" cy="409633"/>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wider healthcare team</a:t>
              </a:r>
            </a:p>
          </p:txBody>
        </p:sp>
        <p:sp>
          <p:nvSpPr>
            <p:cNvPr id="38" name="Rectangle 37">
              <a:extLst>
                <a:ext uri="{FF2B5EF4-FFF2-40B4-BE49-F238E27FC236}">
                  <a16:creationId xmlns:a16="http://schemas.microsoft.com/office/drawing/2014/main" id="{C3C95BF2-F8C6-D146-83B4-667F5C451434}"/>
                </a:ext>
              </a:extLst>
            </p:cNvPr>
            <p:cNvSpPr/>
            <p:nvPr/>
          </p:nvSpPr>
          <p:spPr>
            <a:xfrm>
              <a:off x="1501725" y="5087835"/>
              <a:ext cx="4814569" cy="830997"/>
            </a:xfrm>
            <a:prstGeom prst="rect">
              <a:avLst/>
            </a:prstGeom>
          </p:spPr>
          <p:txBody>
            <a:bodyPr wrap="square" lIns="0" tIns="0" rIns="0" bIns="0">
              <a:spAutoFit/>
            </a:bodyPr>
            <a:lstStyle/>
            <a:p>
              <a:r>
                <a:rPr lang="en-GB" dirty="0"/>
                <a:t>There are lots of people needed to make the NHS work, such as cleaners, porters, chefs, building staff and more.</a:t>
              </a:r>
            </a:p>
          </p:txBody>
        </p:sp>
        <p:pic>
          <p:nvPicPr>
            <p:cNvPr id="40" name="Picture 39">
              <a:extLst>
                <a:ext uri="{FF2B5EF4-FFF2-40B4-BE49-F238E27FC236}">
                  <a16:creationId xmlns:a16="http://schemas.microsoft.com/office/drawing/2014/main" id="{0A535E2B-BD12-6B48-89B3-B1CD8894E6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96681" y="3858584"/>
              <a:ext cx="1500576" cy="2450862"/>
            </a:xfrm>
            <a:prstGeom prst="rect">
              <a:avLst/>
            </a:prstGeom>
          </p:spPr>
        </p:pic>
        <p:pic>
          <p:nvPicPr>
            <p:cNvPr id="3" name="Picture 2" descr="A picture containing mug&#10;&#10;Description automatically generated">
              <a:extLst>
                <a:ext uri="{FF2B5EF4-FFF2-40B4-BE49-F238E27FC236}">
                  <a16:creationId xmlns:a16="http://schemas.microsoft.com/office/drawing/2014/main" id="{DAFB972A-9E2D-2541-A31C-330000CA75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4063" y="3888083"/>
              <a:ext cx="1112981" cy="2391864"/>
            </a:xfrm>
            <a:prstGeom prst="rect">
              <a:avLst/>
            </a:prstGeom>
          </p:spPr>
        </p:pic>
      </p:grpSp>
      <p:grpSp>
        <p:nvGrpSpPr>
          <p:cNvPr id="8" name="Public Health Team">
            <a:extLst>
              <a:ext uri="{FF2B5EF4-FFF2-40B4-BE49-F238E27FC236}">
                <a16:creationId xmlns:a16="http://schemas.microsoft.com/office/drawing/2014/main" id="{7F9541F2-F6ED-DE4A-BB67-59B55D14C162}"/>
              </a:ext>
            </a:extLst>
          </p:cNvPr>
          <p:cNvGrpSpPr/>
          <p:nvPr/>
        </p:nvGrpSpPr>
        <p:grpSpPr>
          <a:xfrm>
            <a:off x="755650" y="2431434"/>
            <a:ext cx="8306356" cy="3816830"/>
            <a:chOff x="755650" y="2431434"/>
            <a:chExt cx="8306356" cy="3816830"/>
          </a:xfrm>
        </p:grpSpPr>
        <p:pic>
          <p:nvPicPr>
            <p:cNvPr id="24" name="Picture 23">
              <a:extLst>
                <a:ext uri="{FF2B5EF4-FFF2-40B4-BE49-F238E27FC236}">
                  <a16:creationId xmlns:a16="http://schemas.microsoft.com/office/drawing/2014/main" id="{EE73332B-E091-C14F-9C17-7416093C55D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23399" y="2662687"/>
              <a:ext cx="1338607" cy="2884204"/>
            </a:xfrm>
            <a:prstGeom prst="rect">
              <a:avLst/>
            </a:prstGeom>
          </p:spPr>
        </p:pic>
        <p:sp>
          <p:nvSpPr>
            <p:cNvPr id="44" name="Rounded Rectangle 43">
              <a:extLst>
                <a:ext uri="{FF2B5EF4-FFF2-40B4-BE49-F238E27FC236}">
                  <a16:creationId xmlns:a16="http://schemas.microsoft.com/office/drawing/2014/main" id="{7E60C47F-0BB0-9E42-85E5-EF2A595C232B}"/>
                </a:ext>
              </a:extLst>
            </p:cNvPr>
            <p:cNvSpPr/>
            <p:nvPr/>
          </p:nvSpPr>
          <p:spPr>
            <a:xfrm>
              <a:off x="755650" y="2823987"/>
              <a:ext cx="3811585" cy="409633"/>
            </a:xfrm>
            <a:prstGeom prst="roundRect">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public health team</a:t>
              </a:r>
            </a:p>
          </p:txBody>
        </p:sp>
        <p:sp>
          <p:nvSpPr>
            <p:cNvPr id="45" name="Rectangle 44">
              <a:extLst>
                <a:ext uri="{FF2B5EF4-FFF2-40B4-BE49-F238E27FC236}">
                  <a16:creationId xmlns:a16="http://schemas.microsoft.com/office/drawing/2014/main" id="{7DE1F437-8BD7-954A-A894-0E14627614D0}"/>
                </a:ext>
              </a:extLst>
            </p:cNvPr>
            <p:cNvSpPr/>
            <p:nvPr/>
          </p:nvSpPr>
          <p:spPr>
            <a:xfrm>
              <a:off x="755650" y="3320672"/>
              <a:ext cx="4814569" cy="830997"/>
            </a:xfrm>
            <a:prstGeom prst="rect">
              <a:avLst/>
            </a:prstGeom>
          </p:spPr>
          <p:txBody>
            <a:bodyPr wrap="square" lIns="0" tIns="0" rIns="0" bIns="0">
              <a:spAutoFit/>
            </a:bodyPr>
            <a:lstStyle/>
            <a:p>
              <a:r>
                <a:rPr lang="en-GB" dirty="0"/>
                <a:t>The public health team are in charge of making sure that we know how to live healthy lives and what to do if we are unwell.</a:t>
              </a:r>
            </a:p>
          </p:txBody>
        </p:sp>
        <p:pic>
          <p:nvPicPr>
            <p:cNvPr id="26" name="Picture 25">
              <a:extLst>
                <a:ext uri="{FF2B5EF4-FFF2-40B4-BE49-F238E27FC236}">
                  <a16:creationId xmlns:a16="http://schemas.microsoft.com/office/drawing/2014/main" id="{6F90D015-72EB-7D4B-9A1D-40378471CB5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952741" y="2431434"/>
              <a:ext cx="2000449" cy="1604371"/>
            </a:xfrm>
            <a:prstGeom prst="rect">
              <a:avLst/>
            </a:prstGeom>
          </p:spPr>
        </p:pic>
        <p:pic>
          <p:nvPicPr>
            <p:cNvPr id="22" name="Picture 21" descr="A close up of a toy&#10;&#10;Description automatically generated">
              <a:extLst>
                <a:ext uri="{FF2B5EF4-FFF2-40B4-BE49-F238E27FC236}">
                  <a16:creationId xmlns:a16="http://schemas.microsoft.com/office/drawing/2014/main" id="{B2E920C9-755A-DC4B-85AB-F11E3F1E00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0216" y="3514678"/>
              <a:ext cx="1222273" cy="2733586"/>
            </a:xfrm>
            <a:prstGeom prst="rect">
              <a:avLst/>
            </a:prstGeom>
          </p:spPr>
        </p:pic>
      </p:grpSp>
      <p:grpSp>
        <p:nvGrpSpPr>
          <p:cNvPr id="12" name="Group 11">
            <a:extLst>
              <a:ext uri="{FF2B5EF4-FFF2-40B4-BE49-F238E27FC236}">
                <a16:creationId xmlns:a16="http://schemas.microsoft.com/office/drawing/2014/main" id="{EAEB734D-40C6-3F42-9D80-23CFB8F1F6CA}"/>
              </a:ext>
            </a:extLst>
          </p:cNvPr>
          <p:cNvGrpSpPr/>
          <p:nvPr/>
        </p:nvGrpSpPr>
        <p:grpSpPr>
          <a:xfrm>
            <a:off x="3597312" y="4118798"/>
            <a:ext cx="2909934" cy="2129466"/>
            <a:chOff x="3597312" y="4118798"/>
            <a:chExt cx="2909934" cy="2129466"/>
          </a:xfrm>
        </p:grpSpPr>
        <p:pic>
          <p:nvPicPr>
            <p:cNvPr id="30" name="Picture 29" descr="A picture containing wheel&#10;&#10;Description automatically generated">
              <a:extLst>
                <a:ext uri="{FF2B5EF4-FFF2-40B4-BE49-F238E27FC236}">
                  <a16:creationId xmlns:a16="http://schemas.microsoft.com/office/drawing/2014/main" id="{E52FA3A5-B952-314B-8371-753C397BF4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597312" y="4118798"/>
              <a:ext cx="2909934" cy="2129466"/>
            </a:xfrm>
            <a:prstGeom prst="rect">
              <a:avLst/>
            </a:prstGeom>
          </p:spPr>
        </p:pic>
        <p:sp>
          <p:nvSpPr>
            <p:cNvPr id="31" name="Rectangle 30">
              <a:extLst>
                <a:ext uri="{FF2B5EF4-FFF2-40B4-BE49-F238E27FC236}">
                  <a16:creationId xmlns:a16="http://schemas.microsoft.com/office/drawing/2014/main" id="{3B80C9E5-72F6-9A49-B0BE-653C6732C81B}"/>
                </a:ext>
              </a:extLst>
            </p:cNvPr>
            <p:cNvSpPr/>
            <p:nvPr/>
          </p:nvSpPr>
          <p:spPr>
            <a:xfrm>
              <a:off x="3970813" y="4422627"/>
              <a:ext cx="2256785" cy="1107996"/>
            </a:xfrm>
            <a:prstGeom prst="rect">
              <a:avLst/>
            </a:prstGeom>
          </p:spPr>
          <p:txBody>
            <a:bodyPr wrap="square" lIns="0" tIns="0" rIns="0" bIns="0">
              <a:spAutoFit/>
            </a:bodyPr>
            <a:lstStyle/>
            <a:p>
              <a:pPr algn="ctr"/>
              <a:r>
                <a:rPr lang="en-GB" b="1" dirty="0">
                  <a:solidFill>
                    <a:srgbClr val="47B1E5"/>
                  </a:solidFill>
                </a:rPr>
                <a:t>Did you know </a:t>
              </a:r>
            </a:p>
            <a:p>
              <a:pPr algn="ctr"/>
              <a:r>
                <a:rPr lang="en-GB" b="1" dirty="0">
                  <a:solidFill>
                    <a:srgbClr val="47B1E5"/>
                  </a:solidFill>
                </a:rPr>
                <a:t>about all these different jobs within the NHS?</a:t>
              </a:r>
            </a:p>
          </p:txBody>
        </p:sp>
      </p:grpSp>
      <p:grpSp>
        <p:nvGrpSpPr>
          <p:cNvPr id="11" name="Group 10">
            <a:extLst>
              <a:ext uri="{FF2B5EF4-FFF2-40B4-BE49-F238E27FC236}">
                <a16:creationId xmlns:a16="http://schemas.microsoft.com/office/drawing/2014/main" id="{6BEA42D2-3143-1F43-926B-09EAB632E464}"/>
              </a:ext>
            </a:extLst>
          </p:cNvPr>
          <p:cNvGrpSpPr/>
          <p:nvPr/>
        </p:nvGrpSpPr>
        <p:grpSpPr>
          <a:xfrm>
            <a:off x="853193" y="4497561"/>
            <a:ext cx="2408208" cy="1762307"/>
            <a:chOff x="853193" y="4497561"/>
            <a:chExt cx="2408208" cy="1762307"/>
          </a:xfrm>
        </p:grpSpPr>
        <p:pic>
          <p:nvPicPr>
            <p:cNvPr id="10" name="Picture 9" descr="A picture containing wheel&#10;&#10;Description automatically generated">
              <a:extLst>
                <a:ext uri="{FF2B5EF4-FFF2-40B4-BE49-F238E27FC236}">
                  <a16:creationId xmlns:a16="http://schemas.microsoft.com/office/drawing/2014/main" id="{9312DE8E-CC0F-CA46-BAAF-74BACE9A69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193" y="4497561"/>
              <a:ext cx="2408208" cy="1762307"/>
            </a:xfrm>
            <a:prstGeom prst="rect">
              <a:avLst/>
            </a:prstGeom>
          </p:spPr>
        </p:pic>
        <p:sp>
          <p:nvSpPr>
            <p:cNvPr id="32" name="Rectangle 31">
              <a:extLst>
                <a:ext uri="{FF2B5EF4-FFF2-40B4-BE49-F238E27FC236}">
                  <a16:creationId xmlns:a16="http://schemas.microsoft.com/office/drawing/2014/main" id="{9081DD8A-6F99-A64D-B2F2-3ED33206249A}"/>
                </a:ext>
              </a:extLst>
            </p:cNvPr>
            <p:cNvSpPr/>
            <p:nvPr/>
          </p:nvSpPr>
          <p:spPr>
            <a:xfrm>
              <a:off x="976907" y="4973283"/>
              <a:ext cx="2139096" cy="553998"/>
            </a:xfrm>
            <a:prstGeom prst="rect">
              <a:avLst/>
            </a:prstGeom>
          </p:spPr>
          <p:txBody>
            <a:bodyPr wrap="square" lIns="0" tIns="0" rIns="0" bIns="0">
              <a:spAutoFit/>
            </a:bodyPr>
            <a:lstStyle/>
            <a:p>
              <a:pPr algn="ctr"/>
              <a:r>
                <a:rPr lang="en-GB" b="1" dirty="0">
                  <a:solidFill>
                    <a:srgbClr val="47B1E5"/>
                  </a:solidFill>
                </a:rPr>
                <a:t>Which jobs were new to you? </a:t>
              </a:r>
            </a:p>
          </p:txBody>
        </p:sp>
      </p:grpSp>
    </p:spTree>
    <p:extLst>
      <p:ext uri="{BB962C8B-B14F-4D97-AF65-F5344CB8AC3E}">
        <p14:creationId xmlns:p14="http://schemas.microsoft.com/office/powerpoint/2010/main" val="13510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7D769464-78B8-9941-82A6-1C7107C9FACF}"/>
              </a:ext>
            </a:extLst>
          </p:cNvPr>
          <p:cNvSpPr/>
          <p:nvPr/>
        </p:nvSpPr>
        <p:spPr>
          <a:xfrm>
            <a:off x="1433680" y="1545336"/>
            <a:ext cx="1658318" cy="409633"/>
          </a:xfrm>
          <a:prstGeom prst="roundRect">
            <a:avLst/>
          </a:prstGeom>
          <a:solidFill>
            <a:srgbClr val="47B1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sz="2000" dirty="0">
                <a:solidFill>
                  <a:schemeClr val="bg1"/>
                </a:solidFill>
              </a:rPr>
              <a:t>Personal</a:t>
            </a:r>
          </a:p>
        </p:txBody>
      </p:sp>
      <p:sp>
        <p:nvSpPr>
          <p:cNvPr id="19" name="Rounded Rectangle 18">
            <a:extLst>
              <a:ext uri="{FF2B5EF4-FFF2-40B4-BE49-F238E27FC236}">
                <a16:creationId xmlns:a16="http://schemas.microsoft.com/office/drawing/2014/main" id="{7D769464-78B8-9941-82A6-1C7107C9FACF}"/>
              </a:ext>
            </a:extLst>
          </p:cNvPr>
          <p:cNvSpPr/>
          <p:nvPr/>
        </p:nvSpPr>
        <p:spPr>
          <a:xfrm>
            <a:off x="1433680" y="2069324"/>
            <a:ext cx="1658318" cy="409633"/>
          </a:xfrm>
          <a:prstGeom prst="roundRect">
            <a:avLst/>
          </a:prstGeom>
          <a:solidFill>
            <a:srgbClr val="47B1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sz="2000" dirty="0">
                <a:solidFill>
                  <a:schemeClr val="bg1"/>
                </a:solidFill>
              </a:rPr>
              <a:t>Protective</a:t>
            </a:r>
          </a:p>
        </p:txBody>
      </p:sp>
      <p:sp>
        <p:nvSpPr>
          <p:cNvPr id="20" name="Rounded Rectangle 19">
            <a:extLst>
              <a:ext uri="{FF2B5EF4-FFF2-40B4-BE49-F238E27FC236}">
                <a16:creationId xmlns:a16="http://schemas.microsoft.com/office/drawing/2014/main" id="{7D769464-78B8-9941-82A6-1C7107C9FACF}"/>
              </a:ext>
            </a:extLst>
          </p:cNvPr>
          <p:cNvSpPr/>
          <p:nvPr/>
        </p:nvSpPr>
        <p:spPr>
          <a:xfrm>
            <a:off x="1420640" y="2593312"/>
            <a:ext cx="1658318" cy="409633"/>
          </a:xfrm>
          <a:prstGeom prst="roundRect">
            <a:avLst/>
          </a:prstGeom>
          <a:solidFill>
            <a:srgbClr val="47B1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sz="2000" dirty="0">
                <a:solidFill>
                  <a:schemeClr val="bg1"/>
                </a:solidFill>
              </a:rPr>
              <a:t>Equipment</a:t>
            </a:r>
          </a:p>
        </p:txBody>
      </p:sp>
      <p:sp>
        <p:nvSpPr>
          <p:cNvPr id="21" name="Title 20"/>
          <p:cNvSpPr>
            <a:spLocks noGrp="1"/>
          </p:cNvSpPr>
          <p:nvPr>
            <p:ph type="title"/>
          </p:nvPr>
        </p:nvSpPr>
        <p:spPr/>
        <p:txBody>
          <a:bodyPr/>
          <a:lstStyle/>
          <a:p>
            <a:r>
              <a:rPr lang="en-GB" sz="3600" dirty="0">
                <a:solidFill>
                  <a:srgbClr val="47B1E5"/>
                </a:solidFill>
                <a:latin typeface="+mn-lt"/>
              </a:rPr>
              <a:t>What is PPE</a:t>
            </a:r>
          </a:p>
        </p:txBody>
      </p:sp>
      <p:sp>
        <p:nvSpPr>
          <p:cNvPr id="29" name="Rounded Rectangle 28">
            <a:extLst>
              <a:ext uri="{FF2B5EF4-FFF2-40B4-BE49-F238E27FC236}">
                <a16:creationId xmlns:a16="http://schemas.microsoft.com/office/drawing/2014/main" id="{7D769464-78B8-9941-82A6-1C7107C9FACF}"/>
              </a:ext>
            </a:extLst>
          </p:cNvPr>
          <p:cNvSpPr/>
          <p:nvPr/>
        </p:nvSpPr>
        <p:spPr>
          <a:xfrm>
            <a:off x="1104447" y="1545336"/>
            <a:ext cx="453218" cy="409633"/>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P</a:t>
            </a:r>
          </a:p>
        </p:txBody>
      </p:sp>
      <p:sp>
        <p:nvSpPr>
          <p:cNvPr id="33" name="Rectangle 32">
            <a:extLst>
              <a:ext uri="{FF2B5EF4-FFF2-40B4-BE49-F238E27FC236}">
                <a16:creationId xmlns:a16="http://schemas.microsoft.com/office/drawing/2014/main" id="{E02D345A-451F-D64F-956E-3E93B5107EF9}"/>
              </a:ext>
            </a:extLst>
          </p:cNvPr>
          <p:cNvSpPr/>
          <p:nvPr/>
        </p:nvSpPr>
        <p:spPr>
          <a:xfrm>
            <a:off x="4124316" y="2189043"/>
            <a:ext cx="4141083" cy="2215991"/>
          </a:xfrm>
          <a:prstGeom prst="rect">
            <a:avLst/>
          </a:prstGeom>
        </p:spPr>
        <p:txBody>
          <a:bodyPr wrap="square" lIns="0" tIns="0" rIns="0" bIns="0">
            <a:spAutoFit/>
          </a:bodyPr>
          <a:lstStyle/>
          <a:p>
            <a:pPr>
              <a:spcAft>
                <a:spcPts val="1600"/>
              </a:spcAft>
            </a:pPr>
            <a:r>
              <a:rPr lang="en-GB" dirty="0"/>
              <a:t>PPE is important to keep NHS workers safe in the workplace or on home visits when they might be near people who could have harmful germs. Healthcare workers might need to use special equipment, follow special rules or instructions or have someone work </a:t>
            </a:r>
            <a:br>
              <a:rPr lang="en-GB" dirty="0"/>
            </a:br>
            <a:r>
              <a:rPr lang="en-GB" dirty="0"/>
              <a:t>with them to make sure they are safe.</a:t>
            </a:r>
            <a:endParaRPr lang="en-US" dirty="0"/>
          </a:p>
        </p:txBody>
      </p:sp>
      <p:sp>
        <p:nvSpPr>
          <p:cNvPr id="16" name="Rounded Rectangle 15">
            <a:extLst>
              <a:ext uri="{FF2B5EF4-FFF2-40B4-BE49-F238E27FC236}">
                <a16:creationId xmlns:a16="http://schemas.microsoft.com/office/drawing/2014/main" id="{7D769464-78B8-9941-82A6-1C7107C9FACF}"/>
              </a:ext>
            </a:extLst>
          </p:cNvPr>
          <p:cNvSpPr/>
          <p:nvPr/>
        </p:nvSpPr>
        <p:spPr>
          <a:xfrm>
            <a:off x="1104447" y="2069324"/>
            <a:ext cx="453218" cy="409633"/>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P</a:t>
            </a:r>
          </a:p>
        </p:txBody>
      </p:sp>
      <p:sp>
        <p:nvSpPr>
          <p:cNvPr id="17" name="Rounded Rectangle 16">
            <a:extLst>
              <a:ext uri="{FF2B5EF4-FFF2-40B4-BE49-F238E27FC236}">
                <a16:creationId xmlns:a16="http://schemas.microsoft.com/office/drawing/2014/main" id="{7D769464-78B8-9941-82A6-1C7107C9FACF}"/>
              </a:ext>
            </a:extLst>
          </p:cNvPr>
          <p:cNvSpPr/>
          <p:nvPr/>
        </p:nvSpPr>
        <p:spPr>
          <a:xfrm>
            <a:off x="1104447" y="2593312"/>
            <a:ext cx="453218" cy="409633"/>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E</a:t>
            </a:r>
          </a:p>
        </p:txBody>
      </p:sp>
      <p:sp>
        <p:nvSpPr>
          <p:cNvPr id="23" name="Rounded Rectangle 22">
            <a:extLst>
              <a:ext uri="{FF2B5EF4-FFF2-40B4-BE49-F238E27FC236}">
                <a16:creationId xmlns:a16="http://schemas.microsoft.com/office/drawing/2014/main" id="{3D521E81-DE15-B942-B189-526E7F8384F7}"/>
              </a:ext>
            </a:extLst>
          </p:cNvPr>
          <p:cNvSpPr/>
          <p:nvPr/>
        </p:nvSpPr>
        <p:spPr>
          <a:xfrm>
            <a:off x="4006862" y="1533512"/>
            <a:ext cx="4375989" cy="417285"/>
          </a:xfrm>
          <a:prstGeom prst="roundRect">
            <a:avLst/>
          </a:prstGeom>
          <a:solidFill>
            <a:srgbClr val="47B1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2000" dirty="0">
                <a:solidFill>
                  <a:schemeClr val="bg1"/>
                </a:solidFill>
                <a:sym typeface="Wingdings" panose="05000000000000000000" pitchFamily="2" charset="2"/>
              </a:rPr>
              <a:t>Why is PPE important for the NHS?</a:t>
            </a:r>
          </a:p>
        </p:txBody>
      </p:sp>
      <p:sp>
        <p:nvSpPr>
          <p:cNvPr id="24" name="Oval 23">
            <a:extLst>
              <a:ext uri="{FF2B5EF4-FFF2-40B4-BE49-F238E27FC236}">
                <a16:creationId xmlns:a16="http://schemas.microsoft.com/office/drawing/2014/main" id="{2E2EF89F-9D67-E74E-BD7D-34B5FF867340}"/>
              </a:ext>
            </a:extLst>
          </p:cNvPr>
          <p:cNvSpPr/>
          <p:nvPr/>
        </p:nvSpPr>
        <p:spPr>
          <a:xfrm rot="8019811">
            <a:off x="713874" y="3857058"/>
            <a:ext cx="1737427" cy="1737427"/>
          </a:xfrm>
          <a:prstGeom prst="ellipse">
            <a:avLst/>
          </a:pr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1095D4-CF08-BD42-A116-DE1941DCDCFF}"/>
              </a:ext>
            </a:extLst>
          </p:cNvPr>
          <p:cNvSpPr/>
          <p:nvPr/>
        </p:nvSpPr>
        <p:spPr>
          <a:xfrm rot="8019811">
            <a:off x="1837388" y="3764724"/>
            <a:ext cx="2260287" cy="2260287"/>
          </a:xfrm>
          <a:prstGeom prst="ellipse">
            <a:avLst/>
          </a:pr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cture containing drawing&#10;&#10;Description automatically generated">
            <a:extLst>
              <a:ext uri="{FF2B5EF4-FFF2-40B4-BE49-F238E27FC236}">
                <a16:creationId xmlns:a16="http://schemas.microsoft.com/office/drawing/2014/main" id="{6E212EC3-170B-7A47-BFD7-7102F096C6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0295"/>
          <a:stretch/>
        </p:blipFill>
        <p:spPr>
          <a:xfrm>
            <a:off x="1199094" y="4149188"/>
            <a:ext cx="1505888" cy="1943637"/>
          </a:xfrm>
          <a:prstGeom prst="rect">
            <a:avLst/>
          </a:prstGeom>
        </p:spPr>
      </p:pic>
      <p:pic>
        <p:nvPicPr>
          <p:cNvPr id="27" name="Picture 26" descr="A close up of a toy&#10;&#10;Description automatically generated">
            <a:extLst>
              <a:ext uri="{FF2B5EF4-FFF2-40B4-BE49-F238E27FC236}">
                <a16:creationId xmlns:a16="http://schemas.microsoft.com/office/drawing/2014/main" id="{254AFE0A-5D19-704B-A8DC-A676EB8197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8374"/>
          <a:stretch/>
        </p:blipFill>
        <p:spPr>
          <a:xfrm>
            <a:off x="1957918" y="4345611"/>
            <a:ext cx="1816294" cy="1747214"/>
          </a:xfrm>
          <a:prstGeom prst="rect">
            <a:avLst/>
          </a:prstGeom>
        </p:spPr>
      </p:pic>
      <p:sp>
        <p:nvSpPr>
          <p:cNvPr id="28" name="Oval 27">
            <a:extLst>
              <a:ext uri="{FF2B5EF4-FFF2-40B4-BE49-F238E27FC236}">
                <a16:creationId xmlns:a16="http://schemas.microsoft.com/office/drawing/2014/main" id="{2E2EF89F-9D67-E74E-BD7D-34B5FF867340}"/>
              </a:ext>
            </a:extLst>
          </p:cNvPr>
          <p:cNvSpPr/>
          <p:nvPr/>
        </p:nvSpPr>
        <p:spPr>
          <a:xfrm rot="8019811">
            <a:off x="2910247" y="3270599"/>
            <a:ext cx="870338" cy="870338"/>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24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0-#ppt_w/2"/>
                                          </p:val>
                                        </p:tav>
                                        <p:tav tm="100000">
                                          <p:val>
                                            <p:strVal val="#ppt_x"/>
                                          </p:val>
                                        </p:tav>
                                      </p:tavLst>
                                    </p:anim>
                                    <p:anim calcmode="lin" valueType="num">
                                      <p:cBhvr additive="base">
                                        <p:cTn id="29"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33"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2E2EF89F-9D67-E74E-BD7D-34B5FF867340}"/>
              </a:ext>
            </a:extLst>
          </p:cNvPr>
          <p:cNvSpPr/>
          <p:nvPr/>
        </p:nvSpPr>
        <p:spPr>
          <a:xfrm rot="2885383">
            <a:off x="6787286" y="2474346"/>
            <a:ext cx="1737427" cy="1737427"/>
          </a:xfrm>
          <a:prstGeom prst="ellipse">
            <a:avLst/>
          </a:pr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01095D4-CF08-BD42-A116-DE1941DCDCFF}"/>
              </a:ext>
            </a:extLst>
          </p:cNvPr>
          <p:cNvSpPr/>
          <p:nvPr/>
        </p:nvSpPr>
        <p:spPr>
          <a:xfrm rot="2885383">
            <a:off x="6156675" y="3582642"/>
            <a:ext cx="2260287" cy="2260287"/>
          </a:xfrm>
          <a:prstGeom prst="ellipse">
            <a:avLst/>
          </a:pr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E2EF89F-9D67-E74E-BD7D-34B5FF867340}"/>
              </a:ext>
            </a:extLst>
          </p:cNvPr>
          <p:cNvSpPr/>
          <p:nvPr/>
        </p:nvSpPr>
        <p:spPr>
          <a:xfrm rot="2885383">
            <a:off x="6736484" y="2087981"/>
            <a:ext cx="870338" cy="870338"/>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p:txBody>
          <a:bodyPr/>
          <a:lstStyle/>
          <a:p>
            <a:r>
              <a:rPr lang="en-GB" sz="3600" dirty="0">
                <a:solidFill>
                  <a:srgbClr val="47B1E5"/>
                </a:solidFill>
                <a:latin typeface="+mn-lt"/>
              </a:rPr>
              <a:t>Types of PPE</a:t>
            </a:r>
          </a:p>
        </p:txBody>
      </p:sp>
      <p:sp>
        <p:nvSpPr>
          <p:cNvPr id="29" name="Rounded Rectangle 28">
            <a:extLst>
              <a:ext uri="{FF2B5EF4-FFF2-40B4-BE49-F238E27FC236}">
                <a16:creationId xmlns:a16="http://schemas.microsoft.com/office/drawing/2014/main" id="{7D769464-78B8-9941-82A6-1C7107C9FACF}"/>
              </a:ext>
            </a:extLst>
          </p:cNvPr>
          <p:cNvSpPr/>
          <p:nvPr/>
        </p:nvSpPr>
        <p:spPr>
          <a:xfrm>
            <a:off x="1087437" y="2122106"/>
            <a:ext cx="828449" cy="432408"/>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Eyes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688" y="1545336"/>
            <a:ext cx="1952874" cy="4681624"/>
          </a:xfrm>
          <a:prstGeom prst="rect">
            <a:avLst/>
          </a:prstGeom>
        </p:spPr>
      </p:pic>
      <p:sp>
        <p:nvSpPr>
          <p:cNvPr id="22" name="Rectangle 21">
            <a:extLst>
              <a:ext uri="{FF2B5EF4-FFF2-40B4-BE49-F238E27FC236}">
                <a16:creationId xmlns:a16="http://schemas.microsoft.com/office/drawing/2014/main" id="{E02D345A-451F-D64F-956E-3E93B5107EF9}"/>
              </a:ext>
            </a:extLst>
          </p:cNvPr>
          <p:cNvSpPr/>
          <p:nvPr/>
        </p:nvSpPr>
        <p:spPr>
          <a:xfrm>
            <a:off x="1087437" y="2702400"/>
            <a:ext cx="2958771" cy="1384995"/>
          </a:xfrm>
          <a:prstGeom prst="rect">
            <a:avLst/>
          </a:prstGeom>
        </p:spPr>
        <p:txBody>
          <a:bodyPr wrap="square" lIns="0" tIns="0" rIns="0" bIns="0">
            <a:spAutoFit/>
          </a:bodyPr>
          <a:lstStyle/>
          <a:p>
            <a:pPr>
              <a:spcBef>
                <a:spcPts val="1600"/>
              </a:spcBef>
              <a:spcAft>
                <a:spcPts val="1600"/>
              </a:spcAft>
            </a:pPr>
            <a:r>
              <a:rPr lang="en-GB" dirty="0"/>
              <a:t>If needed, </a:t>
            </a:r>
            <a:r>
              <a:rPr lang="en-GB"/>
              <a:t>safety glasses, </a:t>
            </a:r>
            <a:r>
              <a:rPr lang="en-GB" dirty="0"/>
              <a:t>goggles or a face shield might be worn to stop objects or bacteria going </a:t>
            </a:r>
            <a:br>
              <a:rPr lang="en-GB" dirty="0"/>
            </a:br>
            <a:r>
              <a:rPr lang="en-GB" dirty="0"/>
              <a:t>into the eyes.</a:t>
            </a:r>
          </a:p>
        </p:txBody>
      </p:sp>
      <p:cxnSp>
        <p:nvCxnSpPr>
          <p:cNvPr id="4" name="Straight Arrow Connector 3"/>
          <p:cNvCxnSpPr>
            <a:stCxn id="29" idx="3"/>
          </p:cNvCxnSpPr>
          <p:nvPr/>
        </p:nvCxnSpPr>
        <p:spPr>
          <a:xfrm>
            <a:off x="1915886" y="2338310"/>
            <a:ext cx="3935828" cy="13004"/>
          </a:xfrm>
          <a:prstGeom prst="straightConnector1">
            <a:avLst/>
          </a:prstGeom>
          <a:ln w="28575">
            <a:solidFill>
              <a:srgbClr val="47B1E5"/>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85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Types of PPE</a:t>
            </a:r>
          </a:p>
        </p:txBody>
      </p:sp>
      <p:sp>
        <p:nvSpPr>
          <p:cNvPr id="29" name="Rounded Rectangle 28">
            <a:extLst>
              <a:ext uri="{FF2B5EF4-FFF2-40B4-BE49-F238E27FC236}">
                <a16:creationId xmlns:a16="http://schemas.microsoft.com/office/drawing/2014/main" id="{7D769464-78B8-9941-82A6-1C7107C9FACF}"/>
              </a:ext>
            </a:extLst>
          </p:cNvPr>
          <p:cNvSpPr/>
          <p:nvPr/>
        </p:nvSpPr>
        <p:spPr>
          <a:xfrm>
            <a:off x="1087437" y="3989525"/>
            <a:ext cx="2238478" cy="432408"/>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hands and arms</a:t>
            </a:r>
          </a:p>
        </p:txBody>
      </p:sp>
      <p:sp>
        <p:nvSpPr>
          <p:cNvPr id="24" name="Oval 23">
            <a:extLst>
              <a:ext uri="{FF2B5EF4-FFF2-40B4-BE49-F238E27FC236}">
                <a16:creationId xmlns:a16="http://schemas.microsoft.com/office/drawing/2014/main" id="{2E2EF89F-9D67-E74E-BD7D-34B5FF867340}"/>
              </a:ext>
            </a:extLst>
          </p:cNvPr>
          <p:cNvSpPr/>
          <p:nvPr/>
        </p:nvSpPr>
        <p:spPr>
          <a:xfrm rot="2885383">
            <a:off x="6787286" y="2474346"/>
            <a:ext cx="1737427" cy="1737427"/>
          </a:xfrm>
          <a:prstGeom prst="ellipse">
            <a:avLst/>
          </a:pr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1095D4-CF08-BD42-A116-DE1941DCDCFF}"/>
              </a:ext>
            </a:extLst>
          </p:cNvPr>
          <p:cNvSpPr/>
          <p:nvPr/>
        </p:nvSpPr>
        <p:spPr>
          <a:xfrm rot="2885383">
            <a:off x="6156675" y="3582642"/>
            <a:ext cx="2260287" cy="2260287"/>
          </a:xfrm>
          <a:prstGeom prst="ellipse">
            <a:avLst/>
          </a:pr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E2EF89F-9D67-E74E-BD7D-34B5FF867340}"/>
              </a:ext>
            </a:extLst>
          </p:cNvPr>
          <p:cNvSpPr/>
          <p:nvPr/>
        </p:nvSpPr>
        <p:spPr>
          <a:xfrm rot="2885383">
            <a:off x="6736484" y="2087981"/>
            <a:ext cx="870338" cy="870338"/>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688" y="1545336"/>
            <a:ext cx="1952874" cy="4681624"/>
          </a:xfrm>
          <a:prstGeom prst="rect">
            <a:avLst/>
          </a:prstGeom>
        </p:spPr>
      </p:pic>
      <p:sp>
        <p:nvSpPr>
          <p:cNvPr id="22" name="Rectangle 21">
            <a:extLst>
              <a:ext uri="{FF2B5EF4-FFF2-40B4-BE49-F238E27FC236}">
                <a16:creationId xmlns:a16="http://schemas.microsoft.com/office/drawing/2014/main" id="{E02D345A-451F-D64F-956E-3E93B5107EF9}"/>
              </a:ext>
            </a:extLst>
          </p:cNvPr>
          <p:cNvSpPr/>
          <p:nvPr/>
        </p:nvSpPr>
        <p:spPr>
          <a:xfrm>
            <a:off x="1087437" y="4569819"/>
            <a:ext cx="3905477" cy="1384995"/>
          </a:xfrm>
          <a:prstGeom prst="rect">
            <a:avLst/>
          </a:prstGeom>
        </p:spPr>
        <p:txBody>
          <a:bodyPr wrap="square" lIns="0" tIns="0" rIns="0" bIns="0">
            <a:spAutoFit/>
          </a:bodyPr>
          <a:lstStyle/>
          <a:p>
            <a:pPr>
              <a:spcBef>
                <a:spcPts val="1600"/>
              </a:spcBef>
              <a:spcAft>
                <a:spcPts val="1600"/>
              </a:spcAft>
            </a:pPr>
            <a:r>
              <a:rPr lang="en-GB" dirty="0"/>
              <a:t>If needed, gloves or sleeves that cover part or all of the arm might be worn to stop risks such as hot or cold temperatures, chemicals, radiation </a:t>
            </a:r>
            <a:br>
              <a:rPr lang="en-GB" dirty="0"/>
            </a:br>
            <a:r>
              <a:rPr lang="en-GB" dirty="0"/>
              <a:t>or bacteria harming the skin.</a:t>
            </a:r>
          </a:p>
        </p:txBody>
      </p:sp>
      <p:cxnSp>
        <p:nvCxnSpPr>
          <p:cNvPr id="4" name="Straight Arrow Connector 3"/>
          <p:cNvCxnSpPr>
            <a:stCxn id="29" idx="3"/>
          </p:cNvCxnSpPr>
          <p:nvPr/>
        </p:nvCxnSpPr>
        <p:spPr>
          <a:xfrm>
            <a:off x="3325915" y="4205729"/>
            <a:ext cx="2254773" cy="11609"/>
          </a:xfrm>
          <a:prstGeom prst="straightConnector1">
            <a:avLst/>
          </a:prstGeom>
          <a:ln w="28575">
            <a:solidFill>
              <a:srgbClr val="47B1E5"/>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3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Types of PPE</a:t>
            </a:r>
          </a:p>
        </p:txBody>
      </p:sp>
      <p:sp>
        <p:nvSpPr>
          <p:cNvPr id="29" name="Rounded Rectangle 28">
            <a:extLst>
              <a:ext uri="{FF2B5EF4-FFF2-40B4-BE49-F238E27FC236}">
                <a16:creationId xmlns:a16="http://schemas.microsoft.com/office/drawing/2014/main" id="{7D769464-78B8-9941-82A6-1C7107C9FACF}"/>
              </a:ext>
            </a:extLst>
          </p:cNvPr>
          <p:cNvSpPr/>
          <p:nvPr/>
        </p:nvSpPr>
        <p:spPr>
          <a:xfrm>
            <a:off x="1087437" y="2305868"/>
            <a:ext cx="988106" cy="432408"/>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lungs</a:t>
            </a:r>
          </a:p>
        </p:txBody>
      </p:sp>
      <p:sp>
        <p:nvSpPr>
          <p:cNvPr id="24" name="Oval 23">
            <a:extLst>
              <a:ext uri="{FF2B5EF4-FFF2-40B4-BE49-F238E27FC236}">
                <a16:creationId xmlns:a16="http://schemas.microsoft.com/office/drawing/2014/main" id="{2E2EF89F-9D67-E74E-BD7D-34B5FF867340}"/>
              </a:ext>
            </a:extLst>
          </p:cNvPr>
          <p:cNvSpPr/>
          <p:nvPr/>
        </p:nvSpPr>
        <p:spPr>
          <a:xfrm rot="2885383">
            <a:off x="6787286" y="2474346"/>
            <a:ext cx="1737427" cy="1737427"/>
          </a:xfrm>
          <a:prstGeom prst="ellipse">
            <a:avLst/>
          </a:pr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1095D4-CF08-BD42-A116-DE1941DCDCFF}"/>
              </a:ext>
            </a:extLst>
          </p:cNvPr>
          <p:cNvSpPr/>
          <p:nvPr/>
        </p:nvSpPr>
        <p:spPr>
          <a:xfrm rot="2885383">
            <a:off x="6156675" y="3582642"/>
            <a:ext cx="2260287" cy="2260287"/>
          </a:xfrm>
          <a:prstGeom prst="ellipse">
            <a:avLst/>
          </a:pr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E2EF89F-9D67-E74E-BD7D-34B5FF867340}"/>
              </a:ext>
            </a:extLst>
          </p:cNvPr>
          <p:cNvSpPr/>
          <p:nvPr/>
        </p:nvSpPr>
        <p:spPr>
          <a:xfrm rot="2885383">
            <a:off x="6736484" y="2087981"/>
            <a:ext cx="870338" cy="870338"/>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688" y="1545336"/>
            <a:ext cx="1952874" cy="4681624"/>
          </a:xfrm>
          <a:prstGeom prst="rect">
            <a:avLst/>
          </a:prstGeom>
        </p:spPr>
      </p:pic>
      <p:sp>
        <p:nvSpPr>
          <p:cNvPr id="22" name="Rectangle 21">
            <a:extLst>
              <a:ext uri="{FF2B5EF4-FFF2-40B4-BE49-F238E27FC236}">
                <a16:creationId xmlns:a16="http://schemas.microsoft.com/office/drawing/2014/main" id="{E02D345A-451F-D64F-956E-3E93B5107EF9}"/>
              </a:ext>
            </a:extLst>
          </p:cNvPr>
          <p:cNvSpPr/>
          <p:nvPr/>
        </p:nvSpPr>
        <p:spPr>
          <a:xfrm>
            <a:off x="1087437" y="2886162"/>
            <a:ext cx="3905477" cy="1867178"/>
          </a:xfrm>
          <a:prstGeom prst="rect">
            <a:avLst/>
          </a:prstGeom>
        </p:spPr>
        <p:txBody>
          <a:bodyPr wrap="square" lIns="0" tIns="0" rIns="0" bIns="0">
            <a:spAutoFit/>
          </a:bodyPr>
          <a:lstStyle/>
          <a:p>
            <a:pPr>
              <a:spcBef>
                <a:spcPts val="1600"/>
              </a:spcBef>
            </a:pPr>
            <a:r>
              <a:rPr lang="en-GB" dirty="0"/>
              <a:t>If needed, a filtered </a:t>
            </a:r>
            <a:r>
              <a:rPr lang="en-GB" dirty="0" err="1"/>
              <a:t>facepiece</a:t>
            </a:r>
            <a:r>
              <a:rPr lang="en-GB" dirty="0"/>
              <a:t> or a respirator might be worn to stop the wearer breathing in dangerous gases, dust or bacteria.</a:t>
            </a:r>
          </a:p>
          <a:p>
            <a:pPr lvl="0">
              <a:spcBef>
                <a:spcPts val="1600"/>
              </a:spcBef>
              <a:spcAft>
                <a:spcPts val="1600"/>
              </a:spcAft>
            </a:pPr>
            <a:r>
              <a:rPr lang="en-GB" dirty="0"/>
              <a:t>It’s important to remember that these must be filtered.</a:t>
            </a:r>
          </a:p>
        </p:txBody>
      </p:sp>
      <p:cxnSp>
        <p:nvCxnSpPr>
          <p:cNvPr id="4" name="Straight Arrow Connector 3"/>
          <p:cNvCxnSpPr>
            <a:stCxn id="29" idx="3"/>
          </p:cNvCxnSpPr>
          <p:nvPr/>
        </p:nvCxnSpPr>
        <p:spPr>
          <a:xfrm>
            <a:off x="2075543" y="2522072"/>
            <a:ext cx="3831771" cy="13291"/>
          </a:xfrm>
          <a:prstGeom prst="straightConnector1">
            <a:avLst/>
          </a:prstGeom>
          <a:ln w="28575">
            <a:solidFill>
              <a:srgbClr val="47B1E5"/>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09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Types of PPE</a:t>
            </a:r>
          </a:p>
        </p:txBody>
      </p:sp>
      <p:sp>
        <p:nvSpPr>
          <p:cNvPr id="29" name="Rounded Rectangle 28">
            <a:extLst>
              <a:ext uri="{FF2B5EF4-FFF2-40B4-BE49-F238E27FC236}">
                <a16:creationId xmlns:a16="http://schemas.microsoft.com/office/drawing/2014/main" id="{7D769464-78B8-9941-82A6-1C7107C9FACF}"/>
              </a:ext>
            </a:extLst>
          </p:cNvPr>
          <p:cNvSpPr/>
          <p:nvPr/>
        </p:nvSpPr>
        <p:spPr>
          <a:xfrm>
            <a:off x="1087436" y="3429000"/>
            <a:ext cx="1670277" cy="432408"/>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Whole body</a:t>
            </a:r>
          </a:p>
        </p:txBody>
      </p:sp>
      <p:sp>
        <p:nvSpPr>
          <p:cNvPr id="24" name="Oval 23">
            <a:extLst>
              <a:ext uri="{FF2B5EF4-FFF2-40B4-BE49-F238E27FC236}">
                <a16:creationId xmlns:a16="http://schemas.microsoft.com/office/drawing/2014/main" id="{2E2EF89F-9D67-E74E-BD7D-34B5FF867340}"/>
              </a:ext>
            </a:extLst>
          </p:cNvPr>
          <p:cNvSpPr/>
          <p:nvPr/>
        </p:nvSpPr>
        <p:spPr>
          <a:xfrm rot="2885383">
            <a:off x="6787286" y="2474346"/>
            <a:ext cx="1737427" cy="1737427"/>
          </a:xfrm>
          <a:prstGeom prst="ellipse">
            <a:avLst/>
          </a:pr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1095D4-CF08-BD42-A116-DE1941DCDCFF}"/>
              </a:ext>
            </a:extLst>
          </p:cNvPr>
          <p:cNvSpPr/>
          <p:nvPr/>
        </p:nvSpPr>
        <p:spPr>
          <a:xfrm rot="2885383">
            <a:off x="6156675" y="3582642"/>
            <a:ext cx="2260287" cy="2260287"/>
          </a:xfrm>
          <a:prstGeom prst="ellipse">
            <a:avLst/>
          </a:pr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E2EF89F-9D67-E74E-BD7D-34B5FF867340}"/>
              </a:ext>
            </a:extLst>
          </p:cNvPr>
          <p:cNvSpPr/>
          <p:nvPr/>
        </p:nvSpPr>
        <p:spPr>
          <a:xfrm rot="2885383">
            <a:off x="6736484" y="2087981"/>
            <a:ext cx="870338" cy="870338"/>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688" y="1545336"/>
            <a:ext cx="1952874" cy="4681624"/>
          </a:xfrm>
          <a:prstGeom prst="rect">
            <a:avLst/>
          </a:prstGeom>
        </p:spPr>
      </p:pic>
      <p:sp>
        <p:nvSpPr>
          <p:cNvPr id="22" name="Rectangle 21">
            <a:extLst>
              <a:ext uri="{FF2B5EF4-FFF2-40B4-BE49-F238E27FC236}">
                <a16:creationId xmlns:a16="http://schemas.microsoft.com/office/drawing/2014/main" id="{E02D345A-451F-D64F-956E-3E93B5107EF9}"/>
              </a:ext>
            </a:extLst>
          </p:cNvPr>
          <p:cNvSpPr/>
          <p:nvPr/>
        </p:nvSpPr>
        <p:spPr>
          <a:xfrm>
            <a:off x="1087437" y="4009294"/>
            <a:ext cx="3905477" cy="1107996"/>
          </a:xfrm>
          <a:prstGeom prst="rect">
            <a:avLst/>
          </a:prstGeom>
        </p:spPr>
        <p:txBody>
          <a:bodyPr wrap="square" lIns="0" tIns="0" rIns="0" bIns="0">
            <a:spAutoFit/>
          </a:bodyPr>
          <a:lstStyle/>
          <a:p>
            <a:pPr>
              <a:spcBef>
                <a:spcPts val="1600"/>
              </a:spcBef>
              <a:spcAft>
                <a:spcPts val="1600"/>
              </a:spcAft>
            </a:pPr>
            <a:r>
              <a:rPr lang="en-GB" dirty="0"/>
              <a:t>If needed, aprons, boiler suits or overalls can be worn to stop heat, unclean liquid, dust or harmful objects touching the body.</a:t>
            </a:r>
          </a:p>
        </p:txBody>
      </p:sp>
      <p:cxnSp>
        <p:nvCxnSpPr>
          <p:cNvPr id="4" name="Straight Arrow Connector 3"/>
          <p:cNvCxnSpPr>
            <a:stCxn id="29" idx="3"/>
          </p:cNvCxnSpPr>
          <p:nvPr/>
        </p:nvCxnSpPr>
        <p:spPr>
          <a:xfrm>
            <a:off x="2757713" y="3645204"/>
            <a:ext cx="2822974" cy="11913"/>
          </a:xfrm>
          <a:prstGeom prst="straightConnector1">
            <a:avLst/>
          </a:prstGeom>
          <a:ln w="28575">
            <a:solidFill>
              <a:srgbClr val="47B1E5"/>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51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01095D4-CF08-BD42-A116-DE1941DCDCFF}"/>
              </a:ext>
            </a:extLst>
          </p:cNvPr>
          <p:cNvSpPr/>
          <p:nvPr/>
        </p:nvSpPr>
        <p:spPr>
          <a:xfrm>
            <a:off x="6987502" y="3490292"/>
            <a:ext cx="1547224" cy="1547224"/>
          </a:xfrm>
          <a:prstGeom prst="ellipse">
            <a:avLst/>
          </a:pr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sym typeface="Wingdings" panose="05000000000000000000" pitchFamily="2" charset="2"/>
              </a:rPr>
              <a:t>The NHS</a:t>
            </a:r>
            <a:endParaRPr lang="en-GB" dirty="0">
              <a:solidFill>
                <a:schemeClr val="bg1"/>
              </a:solidFill>
            </a:endParaRPr>
          </a:p>
        </p:txBody>
      </p:sp>
      <p:sp>
        <p:nvSpPr>
          <p:cNvPr id="21" name="Title 20"/>
          <p:cNvSpPr>
            <a:spLocks noGrp="1"/>
          </p:cNvSpPr>
          <p:nvPr>
            <p:ph type="title"/>
          </p:nvPr>
        </p:nvSpPr>
        <p:spPr/>
        <p:txBody>
          <a:bodyPr/>
          <a:lstStyle/>
          <a:p>
            <a:r>
              <a:rPr lang="en-GB" sz="3600" dirty="0">
                <a:solidFill>
                  <a:srgbClr val="47B1E5"/>
                </a:solidFill>
                <a:latin typeface="+mn-lt"/>
              </a:rPr>
              <a:t>NHS Quiz!</a:t>
            </a:r>
          </a:p>
        </p:txBody>
      </p:sp>
      <p:sp>
        <p:nvSpPr>
          <p:cNvPr id="12" name="Rounded Rectangle 11">
            <a:extLst>
              <a:ext uri="{FF2B5EF4-FFF2-40B4-BE49-F238E27FC236}">
                <a16:creationId xmlns:a16="http://schemas.microsoft.com/office/drawing/2014/main" id="{71681A58-F5AF-1047-ABB8-2CA9C88C7710}"/>
              </a:ext>
            </a:extLst>
          </p:cNvPr>
          <p:cNvSpPr/>
          <p:nvPr/>
        </p:nvSpPr>
        <p:spPr>
          <a:xfrm>
            <a:off x="2941663" y="4227517"/>
            <a:ext cx="3927441" cy="409633"/>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2000" dirty="0">
                <a:sym typeface="Wingdings" panose="05000000000000000000" pitchFamily="2" charset="2"/>
              </a:rPr>
              <a:t>What did Aneurin Bevan create?</a:t>
            </a:r>
          </a:p>
        </p:txBody>
      </p:sp>
      <p:sp>
        <p:nvSpPr>
          <p:cNvPr id="13" name="Oval 12">
            <a:extLst>
              <a:ext uri="{FF2B5EF4-FFF2-40B4-BE49-F238E27FC236}">
                <a16:creationId xmlns:a16="http://schemas.microsoft.com/office/drawing/2014/main" id="{89558970-5BCD-CC44-B172-5F5EEB35CEBA}"/>
              </a:ext>
            </a:extLst>
          </p:cNvPr>
          <p:cNvSpPr/>
          <p:nvPr/>
        </p:nvSpPr>
        <p:spPr>
          <a:xfrm>
            <a:off x="605746" y="2716681"/>
            <a:ext cx="1547223" cy="1547223"/>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sym typeface="Wingdings" panose="05000000000000000000" pitchFamily="2" charset="2"/>
              </a:rPr>
              <a:t>National Health Service</a:t>
            </a:r>
            <a:endParaRPr lang="en-GB" dirty="0">
              <a:solidFill>
                <a:schemeClr val="bg1"/>
              </a:solidFill>
            </a:endParaRPr>
          </a:p>
        </p:txBody>
      </p:sp>
      <p:sp>
        <p:nvSpPr>
          <p:cNvPr id="14" name="Rounded Rectangle 13">
            <a:extLst>
              <a:ext uri="{FF2B5EF4-FFF2-40B4-BE49-F238E27FC236}">
                <a16:creationId xmlns:a16="http://schemas.microsoft.com/office/drawing/2014/main" id="{3D521E81-DE15-B942-B189-526E7F8384F7}"/>
              </a:ext>
            </a:extLst>
          </p:cNvPr>
          <p:cNvSpPr/>
          <p:nvPr/>
        </p:nvSpPr>
        <p:spPr>
          <a:xfrm>
            <a:off x="2408977" y="3285475"/>
            <a:ext cx="3237202" cy="409633"/>
          </a:xfrm>
          <a:prstGeom prst="roundRect">
            <a:avLst/>
          </a:prstGeom>
          <a:solidFill>
            <a:srgbClr val="47B1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2000" dirty="0">
                <a:solidFill>
                  <a:schemeClr val="bg1"/>
                </a:solidFill>
                <a:sym typeface="Wingdings" panose="05000000000000000000" pitchFamily="2" charset="2"/>
              </a:rPr>
              <a:t>What does NHS stand for?</a:t>
            </a:r>
          </a:p>
        </p:txBody>
      </p:sp>
      <p:sp>
        <p:nvSpPr>
          <p:cNvPr id="15" name="Oval 14">
            <a:extLst>
              <a:ext uri="{FF2B5EF4-FFF2-40B4-BE49-F238E27FC236}">
                <a16:creationId xmlns:a16="http://schemas.microsoft.com/office/drawing/2014/main" id="{86775374-E08F-2643-B5F9-2CDFCC5995C2}"/>
              </a:ext>
            </a:extLst>
          </p:cNvPr>
          <p:cNvSpPr/>
          <p:nvPr/>
        </p:nvSpPr>
        <p:spPr>
          <a:xfrm>
            <a:off x="609274" y="4739071"/>
            <a:ext cx="1547223" cy="1547223"/>
          </a:xfrm>
          <a:prstGeom prst="ellipse">
            <a:avLst/>
          </a:prstGeom>
          <a:solidFill>
            <a:srgbClr val="90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sym typeface="Wingdings" panose="05000000000000000000" pitchFamily="2" charset="2"/>
              </a:rPr>
              <a:t>Pay money for it.</a:t>
            </a:r>
          </a:p>
        </p:txBody>
      </p:sp>
      <p:sp>
        <p:nvSpPr>
          <p:cNvPr id="16" name="Rounded Rectangle 15">
            <a:extLst>
              <a:ext uri="{FF2B5EF4-FFF2-40B4-BE49-F238E27FC236}">
                <a16:creationId xmlns:a16="http://schemas.microsoft.com/office/drawing/2014/main" id="{BCE5C2A8-479D-3748-B55F-9342E95B9C99}"/>
              </a:ext>
            </a:extLst>
          </p:cNvPr>
          <p:cNvSpPr/>
          <p:nvPr/>
        </p:nvSpPr>
        <p:spPr>
          <a:xfrm>
            <a:off x="2531102" y="5169560"/>
            <a:ext cx="5639281" cy="686243"/>
          </a:xfrm>
          <a:prstGeom prst="roundRect">
            <a:avLst/>
          </a:prstGeom>
          <a:solidFill>
            <a:srgbClr val="90C8E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2000" dirty="0">
                <a:solidFill>
                  <a:schemeClr val="tx1"/>
                </a:solidFill>
                <a:sym typeface="Wingdings" panose="05000000000000000000" pitchFamily="2" charset="2"/>
              </a:rPr>
              <a:t>Before the NHS, what did people have to do if they needed help or medicine?</a:t>
            </a:r>
          </a:p>
        </p:txBody>
      </p:sp>
      <p:sp>
        <p:nvSpPr>
          <p:cNvPr id="17" name="Oval 16">
            <a:extLst>
              <a:ext uri="{FF2B5EF4-FFF2-40B4-BE49-F238E27FC236}">
                <a16:creationId xmlns:a16="http://schemas.microsoft.com/office/drawing/2014/main" id="{E9E6978A-E607-934B-8F02-04FE6C8B6C33}"/>
              </a:ext>
            </a:extLst>
          </p:cNvPr>
          <p:cNvSpPr/>
          <p:nvPr/>
        </p:nvSpPr>
        <p:spPr>
          <a:xfrm>
            <a:off x="6274009" y="976048"/>
            <a:ext cx="2228818" cy="2228818"/>
          </a:xfrm>
          <a:prstGeom prst="ellipse">
            <a:avLst/>
          </a:pr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tIns="216000" rIns="46800" rtlCol="0" anchor="ctr"/>
          <a:lstStyle/>
          <a:p>
            <a:pPr algn="ctr"/>
            <a:r>
              <a:rPr lang="en-GB" dirty="0">
                <a:solidFill>
                  <a:schemeClr val="tx1"/>
                </a:solidFill>
                <a:sym typeface="Wingdings" panose="05000000000000000000" pitchFamily="2" charset="2"/>
              </a:rPr>
              <a:t>No, the NHS is made up of people doing many different important jobs.</a:t>
            </a:r>
            <a:endParaRPr lang="en-GB" dirty="0">
              <a:solidFill>
                <a:schemeClr val="tx1"/>
              </a:solidFill>
            </a:endParaRPr>
          </a:p>
        </p:txBody>
      </p:sp>
      <p:sp>
        <p:nvSpPr>
          <p:cNvPr id="18" name="Rounded Rectangle 17">
            <a:extLst>
              <a:ext uri="{FF2B5EF4-FFF2-40B4-BE49-F238E27FC236}">
                <a16:creationId xmlns:a16="http://schemas.microsoft.com/office/drawing/2014/main" id="{F9758E7F-FC25-2B4C-A604-3D2A85A57B02}"/>
              </a:ext>
            </a:extLst>
          </p:cNvPr>
          <p:cNvSpPr/>
          <p:nvPr/>
        </p:nvSpPr>
        <p:spPr>
          <a:xfrm>
            <a:off x="609274" y="1764657"/>
            <a:ext cx="5497515" cy="686243"/>
          </a:xfrm>
          <a:prstGeom prst="roundRect">
            <a:avLst/>
          </a:prstGeom>
          <a:solidFill>
            <a:srgbClr val="B0DFFA"/>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2000" dirty="0">
                <a:solidFill>
                  <a:schemeClr val="tx1"/>
                </a:solidFill>
                <a:sym typeface="Wingdings" panose="05000000000000000000" pitchFamily="2" charset="2"/>
              </a:rPr>
              <a:t>Are doctors and nurses the only people who work for the NHS?</a:t>
            </a:r>
          </a:p>
        </p:txBody>
      </p:sp>
    </p:spTree>
    <p:extLst>
      <p:ext uri="{BB962C8B-B14F-4D97-AF65-F5344CB8AC3E}">
        <p14:creationId xmlns:p14="http://schemas.microsoft.com/office/powerpoint/2010/main" val="2917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bldLst>
      <p:bldP spid="28"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What Is the NHS?</a:t>
            </a:r>
          </a:p>
        </p:txBody>
      </p:sp>
      <p:sp>
        <p:nvSpPr>
          <p:cNvPr id="5" name="Rectangle 4"/>
          <p:cNvSpPr/>
          <p:nvPr/>
        </p:nvSpPr>
        <p:spPr>
          <a:xfrm>
            <a:off x="755650" y="1513946"/>
            <a:ext cx="7632700" cy="1107996"/>
          </a:xfrm>
          <a:prstGeom prst="rect">
            <a:avLst/>
          </a:prstGeom>
        </p:spPr>
        <p:txBody>
          <a:bodyPr wrap="square" lIns="0" tIns="0" rIns="0" bIns="0">
            <a:spAutoFit/>
          </a:bodyPr>
          <a:lstStyle/>
          <a:p>
            <a:r>
              <a:rPr lang="en-GB" dirty="0"/>
              <a:t>The </a:t>
            </a:r>
            <a:r>
              <a:rPr lang="en-GB" dirty="0">
                <a:solidFill>
                  <a:srgbClr val="47B1E5"/>
                </a:solidFill>
              </a:rPr>
              <a:t>NHS</a:t>
            </a:r>
            <a:r>
              <a:rPr lang="en-GB" dirty="0"/>
              <a:t> stands for the </a:t>
            </a:r>
            <a:r>
              <a:rPr lang="en-GB" dirty="0">
                <a:solidFill>
                  <a:srgbClr val="47B1E5"/>
                </a:solidFill>
              </a:rPr>
              <a:t>N</a:t>
            </a:r>
            <a:r>
              <a:rPr lang="en-GB" dirty="0"/>
              <a:t>ational </a:t>
            </a:r>
            <a:r>
              <a:rPr lang="en-GB" dirty="0">
                <a:solidFill>
                  <a:srgbClr val="47B1E5"/>
                </a:solidFill>
              </a:rPr>
              <a:t>H</a:t>
            </a:r>
            <a:r>
              <a:rPr lang="en-GB" dirty="0"/>
              <a:t>ealth </a:t>
            </a:r>
            <a:r>
              <a:rPr lang="en-GB" dirty="0">
                <a:solidFill>
                  <a:srgbClr val="47B1E5"/>
                </a:solidFill>
              </a:rPr>
              <a:t>S</a:t>
            </a:r>
            <a:r>
              <a:rPr lang="en-GB" dirty="0"/>
              <a:t>ervice in the UK.</a:t>
            </a:r>
          </a:p>
          <a:p>
            <a:endParaRPr lang="en-GB" dirty="0"/>
          </a:p>
          <a:p>
            <a:r>
              <a:rPr lang="en-GB" dirty="0"/>
              <a:t>People who work in the NHS keep people healthy. They help us when we’re feeling poorly or are hurt. </a:t>
            </a:r>
          </a:p>
        </p:txBody>
      </p:sp>
      <p:sp>
        <p:nvSpPr>
          <p:cNvPr id="11" name="Oval 10">
            <a:extLst>
              <a:ext uri="{FF2B5EF4-FFF2-40B4-BE49-F238E27FC236}">
                <a16:creationId xmlns:a16="http://schemas.microsoft.com/office/drawing/2014/main" id="{9186176E-F719-8F43-A40B-3F815F50F4B6}"/>
              </a:ext>
            </a:extLst>
          </p:cNvPr>
          <p:cNvSpPr/>
          <p:nvPr/>
        </p:nvSpPr>
        <p:spPr>
          <a:xfrm>
            <a:off x="6497093" y="3452795"/>
            <a:ext cx="795876" cy="795876"/>
          </a:xfrm>
          <a:prstGeom prst="ellipse">
            <a:avLst/>
          </a:pr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a room&#10;&#10;Description automatically generated">
            <a:extLst>
              <a:ext uri="{FF2B5EF4-FFF2-40B4-BE49-F238E27FC236}">
                <a16:creationId xmlns:a16="http://schemas.microsoft.com/office/drawing/2014/main" id="{F0DDC4AC-D873-AB4B-AC88-7068F23E6E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617" y="2979016"/>
            <a:ext cx="4431235" cy="2957368"/>
          </a:xfrm>
          <a:prstGeom prst="rect">
            <a:avLst/>
          </a:prstGeom>
        </p:spPr>
      </p:pic>
      <p:sp>
        <p:nvSpPr>
          <p:cNvPr id="7" name="Oval 6">
            <a:extLst>
              <a:ext uri="{FF2B5EF4-FFF2-40B4-BE49-F238E27FC236}">
                <a16:creationId xmlns:a16="http://schemas.microsoft.com/office/drawing/2014/main" id="{CD9C415C-F249-E448-AE89-03D5FCD3C201}"/>
              </a:ext>
            </a:extLst>
          </p:cNvPr>
          <p:cNvSpPr/>
          <p:nvPr/>
        </p:nvSpPr>
        <p:spPr>
          <a:xfrm>
            <a:off x="1691986" y="4901460"/>
            <a:ext cx="1319262" cy="1319262"/>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4A930D4-5D27-B142-93BA-87F8986C4CA4}"/>
              </a:ext>
            </a:extLst>
          </p:cNvPr>
          <p:cNvSpPr/>
          <p:nvPr/>
        </p:nvSpPr>
        <p:spPr>
          <a:xfrm>
            <a:off x="6091856" y="2557263"/>
            <a:ext cx="1215737" cy="1215737"/>
          </a:xfrm>
          <a:prstGeom prst="ellipse">
            <a:avLst/>
          </a:pr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rPr>
              <a:t>When Do We Use the NHS?</a:t>
            </a:r>
            <a:endParaRPr lang="en-GB" sz="3600" dirty="0">
              <a:solidFill>
                <a:srgbClr val="47B1E5"/>
              </a:solidFill>
              <a:latin typeface="+mn-lt"/>
            </a:endParaRP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en-GB" dirty="0"/>
              <a:t>Think about times when you have been helped by someone who works for the NHS.</a:t>
            </a:r>
          </a:p>
        </p:txBody>
      </p:sp>
      <p:sp>
        <p:nvSpPr>
          <p:cNvPr id="14" name="Rectangle 13">
            <a:extLst>
              <a:ext uri="{FF2B5EF4-FFF2-40B4-BE49-F238E27FC236}">
                <a16:creationId xmlns:a16="http://schemas.microsoft.com/office/drawing/2014/main" id="{5300FFCB-4523-D342-AF78-24810C0C7FFD}"/>
              </a:ext>
            </a:extLst>
          </p:cNvPr>
          <p:cNvSpPr/>
          <p:nvPr/>
        </p:nvSpPr>
        <p:spPr>
          <a:xfrm>
            <a:off x="755650" y="2499026"/>
            <a:ext cx="7632700" cy="276999"/>
          </a:xfrm>
          <a:prstGeom prst="rect">
            <a:avLst/>
          </a:prstGeom>
        </p:spPr>
        <p:txBody>
          <a:bodyPr wrap="square" lIns="0" tIns="0" rIns="0" bIns="0">
            <a:spAutoFit/>
          </a:bodyPr>
          <a:lstStyle/>
          <a:p>
            <a:r>
              <a:rPr lang="en-GB" dirty="0"/>
              <a:t>Who helped you when you were hurt?</a:t>
            </a:r>
          </a:p>
        </p:txBody>
      </p:sp>
      <p:sp>
        <p:nvSpPr>
          <p:cNvPr id="15" name="Rectangle 14">
            <a:extLst>
              <a:ext uri="{FF2B5EF4-FFF2-40B4-BE49-F238E27FC236}">
                <a16:creationId xmlns:a16="http://schemas.microsoft.com/office/drawing/2014/main" id="{3F03BCED-B4DE-904A-A9E8-4C75B5475BE9}"/>
              </a:ext>
            </a:extLst>
          </p:cNvPr>
          <p:cNvSpPr/>
          <p:nvPr/>
        </p:nvSpPr>
        <p:spPr>
          <a:xfrm>
            <a:off x="755650" y="3993769"/>
            <a:ext cx="7632700" cy="276999"/>
          </a:xfrm>
          <a:prstGeom prst="rect">
            <a:avLst/>
          </a:prstGeom>
        </p:spPr>
        <p:txBody>
          <a:bodyPr wrap="square" lIns="0" tIns="0" rIns="0" bIns="0">
            <a:spAutoFit/>
          </a:bodyPr>
          <a:lstStyle/>
          <a:p>
            <a:r>
              <a:rPr lang="en-GB" dirty="0"/>
              <a:t>Who gave you medicine when you were poorly? </a:t>
            </a:r>
          </a:p>
        </p:txBody>
      </p:sp>
      <p:sp>
        <p:nvSpPr>
          <p:cNvPr id="16" name="Rectangle 15">
            <a:extLst>
              <a:ext uri="{FF2B5EF4-FFF2-40B4-BE49-F238E27FC236}">
                <a16:creationId xmlns:a16="http://schemas.microsoft.com/office/drawing/2014/main" id="{C80A9CC9-22B8-3D4A-BCBD-B63FB8695DD3}"/>
              </a:ext>
            </a:extLst>
          </p:cNvPr>
          <p:cNvSpPr/>
          <p:nvPr/>
        </p:nvSpPr>
        <p:spPr>
          <a:xfrm>
            <a:off x="755650" y="5488708"/>
            <a:ext cx="7632700" cy="276999"/>
          </a:xfrm>
          <a:prstGeom prst="rect">
            <a:avLst/>
          </a:prstGeom>
        </p:spPr>
        <p:txBody>
          <a:bodyPr wrap="square" lIns="0" tIns="0" rIns="0" bIns="0">
            <a:spAutoFit/>
          </a:bodyPr>
          <a:lstStyle/>
          <a:p>
            <a:r>
              <a:rPr lang="en-GB" dirty="0"/>
              <a:t>Who would you phone if you needed medical help in an emergency?</a:t>
            </a:r>
          </a:p>
        </p:txBody>
      </p:sp>
      <p:grpSp>
        <p:nvGrpSpPr>
          <p:cNvPr id="25" name="Group 24">
            <a:extLst>
              <a:ext uri="{FF2B5EF4-FFF2-40B4-BE49-F238E27FC236}">
                <a16:creationId xmlns:a16="http://schemas.microsoft.com/office/drawing/2014/main" id="{82A6773D-C4C7-8949-A7D0-8065253DD7DA}"/>
              </a:ext>
            </a:extLst>
          </p:cNvPr>
          <p:cNvGrpSpPr/>
          <p:nvPr/>
        </p:nvGrpSpPr>
        <p:grpSpPr>
          <a:xfrm>
            <a:off x="4855401" y="1923966"/>
            <a:ext cx="1976400" cy="1984194"/>
            <a:chOff x="4855401" y="1923966"/>
            <a:chExt cx="1976400" cy="1984194"/>
          </a:xfrm>
        </p:grpSpPr>
        <p:sp>
          <p:nvSpPr>
            <p:cNvPr id="10" name="Oval 9">
              <a:extLst>
                <a:ext uri="{FF2B5EF4-FFF2-40B4-BE49-F238E27FC236}">
                  <a16:creationId xmlns:a16="http://schemas.microsoft.com/office/drawing/2014/main" id="{54A930D4-5D27-B142-93BA-87F8986C4CA4}"/>
                </a:ext>
              </a:extLst>
            </p:cNvPr>
            <p:cNvSpPr/>
            <p:nvPr/>
          </p:nvSpPr>
          <p:spPr>
            <a:xfrm>
              <a:off x="4857586" y="1923966"/>
              <a:ext cx="1974215" cy="1974215"/>
            </a:xfrm>
            <a:prstGeom prst="ellipse">
              <a:avLst/>
            </a:pr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window, light, table&#10;&#10;Description automatically generated">
              <a:extLst>
                <a:ext uri="{FF2B5EF4-FFF2-40B4-BE49-F238E27FC236}">
                  <a16:creationId xmlns:a16="http://schemas.microsoft.com/office/drawing/2014/main" id="{EA473E23-C4B3-7249-A635-775BEB83C8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89" t="-9656" b="22800"/>
            <a:stretch/>
          </p:blipFill>
          <p:spPr>
            <a:xfrm>
              <a:off x="4855401" y="1931760"/>
              <a:ext cx="1976400" cy="1976400"/>
            </a:xfrm>
            <a:prstGeom prst="ellipse">
              <a:avLst/>
            </a:prstGeom>
          </p:spPr>
        </p:pic>
      </p:grpSp>
      <p:grpSp>
        <p:nvGrpSpPr>
          <p:cNvPr id="26" name="Group 25">
            <a:extLst>
              <a:ext uri="{FF2B5EF4-FFF2-40B4-BE49-F238E27FC236}">
                <a16:creationId xmlns:a16="http://schemas.microsoft.com/office/drawing/2014/main" id="{12C12DE0-5C72-0F4C-A4EA-571444F9B0FA}"/>
              </a:ext>
            </a:extLst>
          </p:cNvPr>
          <p:cNvGrpSpPr/>
          <p:nvPr/>
        </p:nvGrpSpPr>
        <p:grpSpPr>
          <a:xfrm>
            <a:off x="6909764" y="2267042"/>
            <a:ext cx="1676650" cy="2323915"/>
            <a:chOff x="6909764" y="2267042"/>
            <a:chExt cx="1676650" cy="2323915"/>
          </a:xfrm>
        </p:grpSpPr>
        <p:sp>
          <p:nvSpPr>
            <p:cNvPr id="7" name="Oval 6">
              <a:extLst>
                <a:ext uri="{FF2B5EF4-FFF2-40B4-BE49-F238E27FC236}">
                  <a16:creationId xmlns:a16="http://schemas.microsoft.com/office/drawing/2014/main" id="{CD9C415C-F249-E448-AE89-03D5FCD3C201}"/>
                </a:ext>
              </a:extLst>
            </p:cNvPr>
            <p:cNvSpPr/>
            <p:nvPr/>
          </p:nvSpPr>
          <p:spPr>
            <a:xfrm>
              <a:off x="6909764" y="2691142"/>
              <a:ext cx="1676650" cy="1676650"/>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drawing of a cartoon character&#10;&#10;Description automatically generated">
              <a:extLst>
                <a:ext uri="{FF2B5EF4-FFF2-40B4-BE49-F238E27FC236}">
                  <a16:creationId xmlns:a16="http://schemas.microsoft.com/office/drawing/2014/main" id="{9F69A341-D0A6-2344-977B-A2A65E4EC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545" y="2267042"/>
              <a:ext cx="887517" cy="2323915"/>
            </a:xfrm>
            <a:prstGeom prst="rect">
              <a:avLst/>
            </a:prstGeom>
          </p:spPr>
        </p:pic>
      </p:grpSp>
      <p:grpSp>
        <p:nvGrpSpPr>
          <p:cNvPr id="27" name="Group 26">
            <a:extLst>
              <a:ext uri="{FF2B5EF4-FFF2-40B4-BE49-F238E27FC236}">
                <a16:creationId xmlns:a16="http://schemas.microsoft.com/office/drawing/2014/main" id="{5370FB31-A7B3-6340-8395-C09455D94ABF}"/>
              </a:ext>
            </a:extLst>
          </p:cNvPr>
          <p:cNvGrpSpPr/>
          <p:nvPr/>
        </p:nvGrpSpPr>
        <p:grpSpPr>
          <a:xfrm>
            <a:off x="5617461" y="3825688"/>
            <a:ext cx="1590121" cy="1590121"/>
            <a:chOff x="5617461" y="3825688"/>
            <a:chExt cx="1590121" cy="1590121"/>
          </a:xfrm>
        </p:grpSpPr>
        <p:sp>
          <p:nvSpPr>
            <p:cNvPr id="11" name="Oval 10">
              <a:extLst>
                <a:ext uri="{FF2B5EF4-FFF2-40B4-BE49-F238E27FC236}">
                  <a16:creationId xmlns:a16="http://schemas.microsoft.com/office/drawing/2014/main" id="{9186176E-F719-8F43-A40B-3F815F50F4B6}"/>
                </a:ext>
              </a:extLst>
            </p:cNvPr>
            <p:cNvSpPr/>
            <p:nvPr/>
          </p:nvSpPr>
          <p:spPr>
            <a:xfrm>
              <a:off x="5678438" y="4007648"/>
              <a:ext cx="1408161" cy="1408161"/>
            </a:xfrm>
            <a:prstGeom prst="ellipse">
              <a:avLst/>
            </a:pr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close up of a sign&#10;&#10;Description automatically generated">
              <a:extLst>
                <a:ext uri="{FF2B5EF4-FFF2-40B4-BE49-F238E27FC236}">
                  <a16:creationId xmlns:a16="http://schemas.microsoft.com/office/drawing/2014/main" id="{B3ED3B1A-E199-504C-B059-6CB29244D7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445" t="-2003" r="-22406" b="29718"/>
            <a:stretch/>
          </p:blipFill>
          <p:spPr>
            <a:xfrm>
              <a:off x="5617461" y="3825688"/>
              <a:ext cx="1590121" cy="1590121"/>
            </a:xfrm>
            <a:prstGeom prst="ellipse">
              <a:avLst/>
            </a:prstGeom>
          </p:spPr>
        </p:pic>
      </p:grpSp>
    </p:spTree>
    <p:extLst>
      <p:ext uri="{BB962C8B-B14F-4D97-AF65-F5344CB8AC3E}">
        <p14:creationId xmlns:p14="http://schemas.microsoft.com/office/powerpoint/2010/main" val="864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0-#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Life Before the NHS</a:t>
            </a:r>
          </a:p>
        </p:txBody>
      </p:sp>
      <p:sp>
        <p:nvSpPr>
          <p:cNvPr id="5" name="Rectangle 4"/>
          <p:cNvSpPr/>
          <p:nvPr/>
        </p:nvSpPr>
        <p:spPr>
          <a:xfrm>
            <a:off x="755650" y="1513946"/>
            <a:ext cx="7632700" cy="276999"/>
          </a:xfrm>
          <a:prstGeom prst="rect">
            <a:avLst/>
          </a:prstGeom>
        </p:spPr>
        <p:txBody>
          <a:bodyPr wrap="square" lIns="0" tIns="0" rIns="0" bIns="0">
            <a:spAutoFit/>
          </a:bodyPr>
          <a:lstStyle/>
          <a:p>
            <a:r>
              <a:rPr lang="en-GB" dirty="0"/>
              <a:t>The UK hasn’t always had a National Health Service.</a:t>
            </a:r>
          </a:p>
        </p:txBody>
      </p:sp>
      <p:grpSp>
        <p:nvGrpSpPr>
          <p:cNvPr id="25" name="Group 24">
            <a:extLst>
              <a:ext uri="{FF2B5EF4-FFF2-40B4-BE49-F238E27FC236}">
                <a16:creationId xmlns:a16="http://schemas.microsoft.com/office/drawing/2014/main" id="{A8C37A48-9152-7348-9957-85D400BEE62E}"/>
              </a:ext>
            </a:extLst>
          </p:cNvPr>
          <p:cNvGrpSpPr/>
          <p:nvPr/>
        </p:nvGrpSpPr>
        <p:grpSpPr>
          <a:xfrm>
            <a:off x="5709869" y="3229884"/>
            <a:ext cx="2805767" cy="3088402"/>
            <a:chOff x="5709869" y="3229884"/>
            <a:chExt cx="2805767" cy="3088402"/>
          </a:xfrm>
        </p:grpSpPr>
        <p:sp>
          <p:nvSpPr>
            <p:cNvPr id="11" name="Oval 10">
              <a:extLst>
                <a:ext uri="{FF2B5EF4-FFF2-40B4-BE49-F238E27FC236}">
                  <a16:creationId xmlns:a16="http://schemas.microsoft.com/office/drawing/2014/main" id="{9186176E-F719-8F43-A40B-3F815F50F4B6}"/>
                </a:ext>
              </a:extLst>
            </p:cNvPr>
            <p:cNvSpPr/>
            <p:nvPr/>
          </p:nvSpPr>
          <p:spPr>
            <a:xfrm>
              <a:off x="6145541" y="3229884"/>
              <a:ext cx="2370095" cy="2370095"/>
            </a:xfrm>
            <a:prstGeom prst="ellipse">
              <a:avLst/>
            </a:pr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4A930D4-5D27-B142-93BA-87F8986C4CA4}"/>
                </a:ext>
              </a:extLst>
            </p:cNvPr>
            <p:cNvSpPr/>
            <p:nvPr/>
          </p:nvSpPr>
          <p:spPr>
            <a:xfrm>
              <a:off x="5709869" y="4803895"/>
              <a:ext cx="1514391" cy="1514391"/>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8D7D8712-DB10-724B-9B0D-81E81A6306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7980" y="3493683"/>
              <a:ext cx="1385216" cy="2626242"/>
            </a:xfrm>
            <a:prstGeom prst="rect">
              <a:avLst/>
            </a:prstGeom>
          </p:spPr>
        </p:pic>
      </p:grpSp>
      <p:grpSp>
        <p:nvGrpSpPr>
          <p:cNvPr id="24" name="Group 23">
            <a:extLst>
              <a:ext uri="{FF2B5EF4-FFF2-40B4-BE49-F238E27FC236}">
                <a16:creationId xmlns:a16="http://schemas.microsoft.com/office/drawing/2014/main" id="{D6CE5DDE-0E2B-4048-9BC6-3CD4F0CC8068}"/>
              </a:ext>
            </a:extLst>
          </p:cNvPr>
          <p:cNvGrpSpPr/>
          <p:nvPr/>
        </p:nvGrpSpPr>
        <p:grpSpPr>
          <a:xfrm>
            <a:off x="1481558" y="3794938"/>
            <a:ext cx="2679532" cy="2402990"/>
            <a:chOff x="1223406" y="3618343"/>
            <a:chExt cx="2679532" cy="2402990"/>
          </a:xfrm>
        </p:grpSpPr>
        <p:sp>
          <p:nvSpPr>
            <p:cNvPr id="7" name="Oval 6">
              <a:extLst>
                <a:ext uri="{FF2B5EF4-FFF2-40B4-BE49-F238E27FC236}">
                  <a16:creationId xmlns:a16="http://schemas.microsoft.com/office/drawing/2014/main" id="{CD9C415C-F249-E448-AE89-03D5FCD3C201}"/>
                </a:ext>
              </a:extLst>
            </p:cNvPr>
            <p:cNvSpPr/>
            <p:nvPr/>
          </p:nvSpPr>
          <p:spPr>
            <a:xfrm>
              <a:off x="1223406" y="3618343"/>
              <a:ext cx="2243860" cy="2243860"/>
            </a:xfrm>
            <a:prstGeom prst="ellipse">
              <a:avLst/>
            </a:pr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sign&#10;&#10;Description automatically generated">
              <a:extLst>
                <a:ext uri="{FF2B5EF4-FFF2-40B4-BE49-F238E27FC236}">
                  <a16:creationId xmlns:a16="http://schemas.microsoft.com/office/drawing/2014/main" id="{5CDFDCE6-A022-8743-AE86-0095F1DD02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9578" y="3901898"/>
              <a:ext cx="1890582" cy="994306"/>
            </a:xfrm>
            <a:prstGeom prst="rect">
              <a:avLst/>
            </a:prstGeom>
          </p:spPr>
        </p:pic>
        <p:pic>
          <p:nvPicPr>
            <p:cNvPr id="9" name="Picture 8" descr="A close up of a sign&#10;&#10;Description automatically generated">
              <a:extLst>
                <a:ext uri="{FF2B5EF4-FFF2-40B4-BE49-F238E27FC236}">
                  <a16:creationId xmlns:a16="http://schemas.microsoft.com/office/drawing/2014/main" id="{D01173A2-F3DA-364A-AE5A-D969FAA6C8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2356" y="4138993"/>
              <a:ext cx="1890582" cy="994306"/>
            </a:xfrm>
            <a:prstGeom prst="rect">
              <a:avLst/>
            </a:prstGeom>
          </p:spPr>
        </p:pic>
        <p:pic>
          <p:nvPicPr>
            <p:cNvPr id="13" name="Picture 12" descr="A yellow sign with black text&#10;&#10;Description automatically generated">
              <a:extLst>
                <a:ext uri="{FF2B5EF4-FFF2-40B4-BE49-F238E27FC236}">
                  <a16:creationId xmlns:a16="http://schemas.microsoft.com/office/drawing/2014/main" id="{EAAE5D7A-8A70-A340-98A9-984F3716C3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091" y="4753494"/>
              <a:ext cx="560411" cy="563976"/>
            </a:xfrm>
            <a:prstGeom prst="rect">
              <a:avLst/>
            </a:prstGeom>
          </p:spPr>
        </p:pic>
        <p:pic>
          <p:nvPicPr>
            <p:cNvPr id="15" name="Picture 14" descr="A close up of a sign&#10;&#10;Description automatically generated">
              <a:extLst>
                <a:ext uri="{FF2B5EF4-FFF2-40B4-BE49-F238E27FC236}">
                  <a16:creationId xmlns:a16="http://schemas.microsoft.com/office/drawing/2014/main" id="{F8F3532C-62F0-4042-8750-AFF6EC346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6502" y="5014457"/>
              <a:ext cx="573041" cy="567802"/>
            </a:xfrm>
            <a:prstGeom prst="rect">
              <a:avLst/>
            </a:prstGeom>
          </p:spPr>
        </p:pic>
        <p:pic>
          <p:nvPicPr>
            <p:cNvPr id="18" name="Picture 17" descr="A close up of a sign&#10;&#10;Description automatically generated">
              <a:extLst>
                <a:ext uri="{FF2B5EF4-FFF2-40B4-BE49-F238E27FC236}">
                  <a16:creationId xmlns:a16="http://schemas.microsoft.com/office/drawing/2014/main" id="{C703D111-F175-8E48-9C75-20C460101F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7291" y="5361195"/>
              <a:ext cx="482751" cy="483659"/>
            </a:xfrm>
            <a:prstGeom prst="rect">
              <a:avLst/>
            </a:prstGeom>
          </p:spPr>
        </p:pic>
        <p:pic>
          <p:nvPicPr>
            <p:cNvPr id="20" name="Picture 19" descr="A black sign with white text&#10;&#10;Description automatically generated">
              <a:extLst>
                <a:ext uri="{FF2B5EF4-FFF2-40B4-BE49-F238E27FC236}">
                  <a16:creationId xmlns:a16="http://schemas.microsoft.com/office/drawing/2014/main" id="{595337E4-6748-5042-8A60-725AFBDAC9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4420" y="5622075"/>
              <a:ext cx="399391" cy="399258"/>
            </a:xfrm>
            <a:prstGeom prst="rect">
              <a:avLst/>
            </a:prstGeom>
          </p:spPr>
        </p:pic>
      </p:grpSp>
      <p:sp>
        <p:nvSpPr>
          <p:cNvPr id="26" name="Rectangle 25">
            <a:extLst>
              <a:ext uri="{FF2B5EF4-FFF2-40B4-BE49-F238E27FC236}">
                <a16:creationId xmlns:a16="http://schemas.microsoft.com/office/drawing/2014/main" id="{58F33B95-4416-BF4E-871E-A39EC6DF1894}"/>
              </a:ext>
            </a:extLst>
          </p:cNvPr>
          <p:cNvSpPr/>
          <p:nvPr/>
        </p:nvSpPr>
        <p:spPr>
          <a:xfrm>
            <a:off x="750885" y="2835495"/>
            <a:ext cx="7632700" cy="553998"/>
          </a:xfrm>
          <a:prstGeom prst="rect">
            <a:avLst/>
          </a:prstGeom>
        </p:spPr>
        <p:txBody>
          <a:bodyPr wrap="square" lIns="0" tIns="0" rIns="0" bIns="0">
            <a:spAutoFit/>
          </a:bodyPr>
          <a:lstStyle/>
          <a:p>
            <a:r>
              <a:rPr lang="en-GB" dirty="0"/>
              <a:t>Seeing a doctor used to cost a lot of money. If the person did not have enough money, they did not get the medicine or the help. </a:t>
            </a:r>
          </a:p>
        </p:txBody>
      </p:sp>
      <p:sp>
        <p:nvSpPr>
          <p:cNvPr id="27" name="Rectangle 26">
            <a:extLst>
              <a:ext uri="{FF2B5EF4-FFF2-40B4-BE49-F238E27FC236}">
                <a16:creationId xmlns:a16="http://schemas.microsoft.com/office/drawing/2014/main" id="{76DBE315-C34D-8144-9CE4-96873F7BCFDD}"/>
              </a:ext>
            </a:extLst>
          </p:cNvPr>
          <p:cNvSpPr/>
          <p:nvPr/>
        </p:nvSpPr>
        <p:spPr>
          <a:xfrm>
            <a:off x="750885" y="2038550"/>
            <a:ext cx="7632700" cy="553998"/>
          </a:xfrm>
          <a:prstGeom prst="rect">
            <a:avLst/>
          </a:prstGeom>
        </p:spPr>
        <p:txBody>
          <a:bodyPr wrap="square" lIns="0" tIns="0" rIns="0" bIns="0">
            <a:spAutoFit/>
          </a:bodyPr>
          <a:lstStyle/>
          <a:p>
            <a:r>
              <a:rPr lang="en-GB" dirty="0"/>
              <a:t>Before having the NHS, only very rich people could afford to go to hospital or get medical help.</a:t>
            </a:r>
          </a:p>
        </p:txBody>
      </p:sp>
    </p:spTree>
    <p:extLst>
      <p:ext uri="{BB962C8B-B14F-4D97-AF65-F5344CB8AC3E}">
        <p14:creationId xmlns:p14="http://schemas.microsoft.com/office/powerpoint/2010/main" val="391834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01095D4-CF08-BD42-A116-DE1941DCDCFF}"/>
              </a:ext>
            </a:extLst>
          </p:cNvPr>
          <p:cNvSpPr/>
          <p:nvPr/>
        </p:nvSpPr>
        <p:spPr>
          <a:xfrm>
            <a:off x="6971578" y="3746127"/>
            <a:ext cx="1514391" cy="1514391"/>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E2EF89F-9D67-E74E-BD7D-34B5FF867340}"/>
              </a:ext>
            </a:extLst>
          </p:cNvPr>
          <p:cNvSpPr/>
          <p:nvPr/>
        </p:nvSpPr>
        <p:spPr>
          <a:xfrm>
            <a:off x="4567235" y="2167882"/>
            <a:ext cx="2501962" cy="2501962"/>
          </a:xfrm>
          <a:prstGeom prst="ellipse">
            <a:avLst/>
          </a:pr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p:txBody>
          <a:bodyPr/>
          <a:lstStyle/>
          <a:p>
            <a:r>
              <a:rPr lang="en-GB" sz="3600" dirty="0">
                <a:solidFill>
                  <a:srgbClr val="47B1E5"/>
                </a:solidFill>
                <a:latin typeface="+mn-lt"/>
              </a:rPr>
              <a:t>Aneurin Bevan</a:t>
            </a: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en-GB" dirty="0"/>
              <a:t>Aneurin Bevan decided to change things. He wanted everyone to be able to get help when they were ill or injured.</a:t>
            </a:r>
          </a:p>
        </p:txBody>
      </p:sp>
      <p:sp>
        <p:nvSpPr>
          <p:cNvPr id="26" name="Rectangle 25">
            <a:extLst>
              <a:ext uri="{FF2B5EF4-FFF2-40B4-BE49-F238E27FC236}">
                <a16:creationId xmlns:a16="http://schemas.microsoft.com/office/drawing/2014/main" id="{58F33B95-4416-BF4E-871E-A39EC6DF1894}"/>
              </a:ext>
            </a:extLst>
          </p:cNvPr>
          <p:cNvSpPr/>
          <p:nvPr/>
        </p:nvSpPr>
        <p:spPr>
          <a:xfrm>
            <a:off x="750885" y="3690561"/>
            <a:ext cx="3821115" cy="1107996"/>
          </a:xfrm>
          <a:prstGeom prst="rect">
            <a:avLst/>
          </a:prstGeom>
        </p:spPr>
        <p:txBody>
          <a:bodyPr wrap="square" lIns="0" tIns="0" rIns="0" bIns="0">
            <a:spAutoFit/>
          </a:bodyPr>
          <a:lstStyle/>
          <a:p>
            <a:r>
              <a:rPr lang="en-GB" dirty="0"/>
              <a:t>After the Second World War, he was chosen to be in charge of health in the UK. His job was to think about how to keep everyone healthy.</a:t>
            </a:r>
          </a:p>
        </p:txBody>
      </p:sp>
      <p:sp>
        <p:nvSpPr>
          <p:cNvPr id="27" name="Rectangle 26">
            <a:extLst>
              <a:ext uri="{FF2B5EF4-FFF2-40B4-BE49-F238E27FC236}">
                <a16:creationId xmlns:a16="http://schemas.microsoft.com/office/drawing/2014/main" id="{76DBE315-C34D-8144-9CE4-96873F7BCFDD}"/>
              </a:ext>
            </a:extLst>
          </p:cNvPr>
          <p:cNvSpPr/>
          <p:nvPr/>
        </p:nvSpPr>
        <p:spPr>
          <a:xfrm>
            <a:off x="750885" y="2604169"/>
            <a:ext cx="3821115" cy="553998"/>
          </a:xfrm>
          <a:prstGeom prst="rect">
            <a:avLst/>
          </a:prstGeom>
        </p:spPr>
        <p:txBody>
          <a:bodyPr wrap="square" lIns="0" tIns="0" rIns="0" bIns="0">
            <a:spAutoFit/>
          </a:bodyPr>
          <a:lstStyle/>
          <a:p>
            <a:r>
              <a:rPr lang="en-GB" dirty="0"/>
              <a:t>Aneurin Bevan was from Wales. </a:t>
            </a:r>
          </a:p>
          <a:p>
            <a:r>
              <a:rPr lang="en-GB" dirty="0"/>
              <a:t>He worked for the government.</a:t>
            </a:r>
          </a:p>
        </p:txBody>
      </p:sp>
      <p:pic>
        <p:nvPicPr>
          <p:cNvPr id="4" name="Picture 3" descr="A close up of a mans face&#10;&#10;Description automatically generated">
            <a:extLst>
              <a:ext uri="{FF2B5EF4-FFF2-40B4-BE49-F238E27FC236}">
                <a16:creationId xmlns:a16="http://schemas.microsoft.com/office/drawing/2014/main" id="{7A5AC842-9704-314C-9977-378C5C4750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941" y="2762625"/>
            <a:ext cx="3282174" cy="3088567"/>
          </a:xfrm>
          <a:prstGeom prst="rect">
            <a:avLst/>
          </a:prstGeom>
        </p:spPr>
      </p:pic>
    </p:spTree>
    <p:extLst>
      <p:ext uri="{BB962C8B-B14F-4D97-AF65-F5344CB8AC3E}">
        <p14:creationId xmlns:p14="http://schemas.microsoft.com/office/powerpoint/2010/main" val="21505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B3BA0D2-9463-8448-B61D-CEC51511EF08}"/>
              </a:ext>
            </a:extLst>
          </p:cNvPr>
          <p:cNvSpPr/>
          <p:nvPr/>
        </p:nvSpPr>
        <p:spPr>
          <a:xfrm>
            <a:off x="1855524" y="3515897"/>
            <a:ext cx="1293721" cy="1293721"/>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E2EF89F-9D67-E74E-BD7D-34B5FF867340}"/>
              </a:ext>
            </a:extLst>
          </p:cNvPr>
          <p:cNvSpPr/>
          <p:nvPr/>
        </p:nvSpPr>
        <p:spPr>
          <a:xfrm rot="8019811">
            <a:off x="5644057" y="4611156"/>
            <a:ext cx="1737427" cy="1737427"/>
          </a:xfrm>
          <a:prstGeom prst="ellipse">
            <a:avLst/>
          </a:prstGeom>
          <a:solidFill>
            <a:srgbClr val="B0DF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p:txBody>
          <a:bodyPr/>
          <a:lstStyle/>
          <a:p>
            <a:r>
              <a:rPr lang="en-GB" sz="3600" dirty="0">
                <a:solidFill>
                  <a:srgbClr val="47B1E5"/>
                </a:solidFill>
                <a:latin typeface="+mn-lt"/>
              </a:rPr>
              <a:t>Aneurin Bevan</a:t>
            </a:r>
          </a:p>
        </p:txBody>
      </p:sp>
      <p:sp>
        <p:nvSpPr>
          <p:cNvPr id="5" name="Rectangle 4"/>
          <p:cNvSpPr/>
          <p:nvPr/>
        </p:nvSpPr>
        <p:spPr>
          <a:xfrm>
            <a:off x="755650" y="1513946"/>
            <a:ext cx="7632700" cy="276999"/>
          </a:xfrm>
          <a:prstGeom prst="rect">
            <a:avLst/>
          </a:prstGeom>
        </p:spPr>
        <p:txBody>
          <a:bodyPr wrap="square" lIns="0" tIns="0" rIns="0" bIns="0">
            <a:spAutoFit/>
          </a:bodyPr>
          <a:lstStyle/>
          <a:p>
            <a:r>
              <a:rPr lang="en-GB" dirty="0"/>
              <a:t>Aneurin Bevan started the National Health Service on 5</a:t>
            </a:r>
            <a:r>
              <a:rPr lang="en-GB" baseline="30000" dirty="0"/>
              <a:t>th</a:t>
            </a:r>
            <a:r>
              <a:rPr lang="en-GB" dirty="0"/>
              <a:t> July 1948.</a:t>
            </a:r>
          </a:p>
        </p:txBody>
      </p:sp>
      <p:sp>
        <p:nvSpPr>
          <p:cNvPr id="26" name="Rectangle 25">
            <a:extLst>
              <a:ext uri="{FF2B5EF4-FFF2-40B4-BE49-F238E27FC236}">
                <a16:creationId xmlns:a16="http://schemas.microsoft.com/office/drawing/2014/main" id="{58F33B95-4416-BF4E-871E-A39EC6DF1894}"/>
              </a:ext>
            </a:extLst>
          </p:cNvPr>
          <p:cNvSpPr/>
          <p:nvPr/>
        </p:nvSpPr>
        <p:spPr>
          <a:xfrm>
            <a:off x="750885" y="2590501"/>
            <a:ext cx="7632698" cy="553998"/>
          </a:xfrm>
          <a:prstGeom prst="rect">
            <a:avLst/>
          </a:prstGeom>
        </p:spPr>
        <p:txBody>
          <a:bodyPr wrap="square" lIns="0" tIns="0" rIns="0" bIns="0">
            <a:spAutoFit/>
          </a:bodyPr>
          <a:lstStyle/>
          <a:p>
            <a:r>
              <a:rPr lang="en-GB" dirty="0"/>
              <a:t>This meant that it did not matter whether people had lots of money or not - everyone could get treated and helped.</a:t>
            </a:r>
          </a:p>
        </p:txBody>
      </p:sp>
      <p:sp>
        <p:nvSpPr>
          <p:cNvPr id="27" name="Rectangle 26">
            <a:extLst>
              <a:ext uri="{FF2B5EF4-FFF2-40B4-BE49-F238E27FC236}">
                <a16:creationId xmlns:a16="http://schemas.microsoft.com/office/drawing/2014/main" id="{76DBE315-C34D-8144-9CE4-96873F7BCFDD}"/>
              </a:ext>
            </a:extLst>
          </p:cNvPr>
          <p:cNvSpPr/>
          <p:nvPr/>
        </p:nvSpPr>
        <p:spPr>
          <a:xfrm>
            <a:off x="750884" y="2034701"/>
            <a:ext cx="7632699" cy="276999"/>
          </a:xfrm>
          <a:prstGeom prst="rect">
            <a:avLst/>
          </a:prstGeom>
        </p:spPr>
        <p:txBody>
          <a:bodyPr wrap="square" lIns="0" tIns="0" rIns="0" bIns="0">
            <a:spAutoFit/>
          </a:bodyPr>
          <a:lstStyle/>
          <a:p>
            <a:r>
              <a:rPr lang="en-GB" dirty="0"/>
              <a:t>He wanted medical care to be free for everyone in the UK.</a:t>
            </a:r>
          </a:p>
        </p:txBody>
      </p:sp>
      <p:sp>
        <p:nvSpPr>
          <p:cNvPr id="28" name="Oval 27">
            <a:extLst>
              <a:ext uri="{FF2B5EF4-FFF2-40B4-BE49-F238E27FC236}">
                <a16:creationId xmlns:a16="http://schemas.microsoft.com/office/drawing/2014/main" id="{A01095D4-CF08-BD42-A116-DE1941DCDCFF}"/>
              </a:ext>
            </a:extLst>
          </p:cNvPr>
          <p:cNvSpPr/>
          <p:nvPr/>
        </p:nvSpPr>
        <p:spPr>
          <a:xfrm rot="8019811">
            <a:off x="6334265" y="4222309"/>
            <a:ext cx="989423" cy="989423"/>
          </a:xfrm>
          <a:prstGeom prst="ellipse">
            <a:avLst/>
          </a:prstGeom>
          <a:solidFill>
            <a:srgbClr val="0A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3DA1E0-8F0D-C143-B43B-E70762A0C8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21694" y="3304564"/>
            <a:ext cx="3891077" cy="275144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E212EC3-170B-7A47-BFD7-7102F096C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047" y="3207999"/>
            <a:ext cx="874607" cy="2751440"/>
          </a:xfrm>
          <a:prstGeom prst="rect">
            <a:avLst/>
          </a:prstGeom>
        </p:spPr>
      </p:pic>
      <p:pic>
        <p:nvPicPr>
          <p:cNvPr id="8" name="Picture 7" descr="A close up of a toy&#10;&#10;Description automatically generated">
            <a:extLst>
              <a:ext uri="{FF2B5EF4-FFF2-40B4-BE49-F238E27FC236}">
                <a16:creationId xmlns:a16="http://schemas.microsoft.com/office/drawing/2014/main" id="{254AFE0A-5D19-704B-A8DC-A676EB819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852" y="3431245"/>
            <a:ext cx="1293721" cy="2893378"/>
          </a:xfrm>
          <a:prstGeom prst="rect">
            <a:avLst/>
          </a:prstGeom>
        </p:spPr>
      </p:pic>
    </p:spTree>
    <p:extLst>
      <p:ext uri="{BB962C8B-B14F-4D97-AF65-F5344CB8AC3E}">
        <p14:creationId xmlns:p14="http://schemas.microsoft.com/office/powerpoint/2010/main" val="268312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01095D4-CF08-BD42-A116-DE1941DCDCFF}"/>
              </a:ext>
            </a:extLst>
          </p:cNvPr>
          <p:cNvSpPr/>
          <p:nvPr/>
        </p:nvSpPr>
        <p:spPr>
          <a:xfrm>
            <a:off x="4094206" y="2084896"/>
            <a:ext cx="1285829" cy="1285829"/>
          </a:xfrm>
          <a:prstGeom prst="ellipse">
            <a:avLst/>
          </a:prstGeom>
          <a:solidFill>
            <a:srgbClr val="B1E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E2EF89F-9D67-E74E-BD7D-34B5FF867340}"/>
              </a:ext>
            </a:extLst>
          </p:cNvPr>
          <p:cNvSpPr/>
          <p:nvPr/>
        </p:nvSpPr>
        <p:spPr>
          <a:xfrm>
            <a:off x="6695298" y="4097024"/>
            <a:ext cx="1918475" cy="1918475"/>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p:txBody>
          <a:bodyPr/>
          <a:lstStyle/>
          <a:p>
            <a:r>
              <a:rPr lang="en-GB" sz="3600" dirty="0">
                <a:solidFill>
                  <a:srgbClr val="47B1E5"/>
                </a:solidFill>
                <a:latin typeface="+mn-lt"/>
              </a:rPr>
              <a:t>How Does It Work?</a:t>
            </a: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en-GB" dirty="0"/>
              <a:t>Every person in the United Kingdom can get medical help when they need it, without paying a bill.</a:t>
            </a:r>
          </a:p>
        </p:txBody>
      </p:sp>
      <p:sp>
        <p:nvSpPr>
          <p:cNvPr id="26" name="Rectangle 25">
            <a:extLst>
              <a:ext uri="{FF2B5EF4-FFF2-40B4-BE49-F238E27FC236}">
                <a16:creationId xmlns:a16="http://schemas.microsoft.com/office/drawing/2014/main" id="{58F33B95-4416-BF4E-871E-A39EC6DF1894}"/>
              </a:ext>
            </a:extLst>
          </p:cNvPr>
          <p:cNvSpPr/>
          <p:nvPr/>
        </p:nvSpPr>
        <p:spPr>
          <a:xfrm>
            <a:off x="750885" y="3255603"/>
            <a:ext cx="3541715" cy="1107996"/>
          </a:xfrm>
          <a:prstGeom prst="rect">
            <a:avLst/>
          </a:prstGeom>
        </p:spPr>
        <p:txBody>
          <a:bodyPr wrap="square" lIns="0" tIns="0" rIns="0" bIns="0">
            <a:spAutoFit/>
          </a:bodyPr>
          <a:lstStyle/>
          <a:p>
            <a:r>
              <a:rPr lang="en-GB" dirty="0"/>
              <a:t>Every grown-up with a job pays something called taxes. This is money that they pay to the government each month.</a:t>
            </a:r>
          </a:p>
        </p:txBody>
      </p:sp>
      <p:sp>
        <p:nvSpPr>
          <p:cNvPr id="27" name="Rectangle 26">
            <a:extLst>
              <a:ext uri="{FF2B5EF4-FFF2-40B4-BE49-F238E27FC236}">
                <a16:creationId xmlns:a16="http://schemas.microsoft.com/office/drawing/2014/main" id="{76DBE315-C34D-8144-9CE4-96873F7BCFDD}"/>
              </a:ext>
            </a:extLst>
          </p:cNvPr>
          <p:cNvSpPr/>
          <p:nvPr/>
        </p:nvSpPr>
        <p:spPr>
          <a:xfrm>
            <a:off x="750885" y="2331516"/>
            <a:ext cx="3541715" cy="553998"/>
          </a:xfrm>
          <a:prstGeom prst="rect">
            <a:avLst/>
          </a:prstGeom>
        </p:spPr>
        <p:txBody>
          <a:bodyPr wrap="square" lIns="0" tIns="0" rIns="0" bIns="0">
            <a:spAutoFit/>
          </a:bodyPr>
          <a:lstStyle/>
          <a:p>
            <a:r>
              <a:rPr lang="en-GB" dirty="0"/>
              <a:t>The UK has a special system for collecting money to pay for this.</a:t>
            </a:r>
          </a:p>
        </p:txBody>
      </p:sp>
      <p:sp>
        <p:nvSpPr>
          <p:cNvPr id="10" name="Rectangle 9">
            <a:extLst>
              <a:ext uri="{FF2B5EF4-FFF2-40B4-BE49-F238E27FC236}">
                <a16:creationId xmlns:a16="http://schemas.microsoft.com/office/drawing/2014/main" id="{404712DE-7EEE-8B42-9E0C-606CFDE715CD}"/>
              </a:ext>
            </a:extLst>
          </p:cNvPr>
          <p:cNvSpPr/>
          <p:nvPr/>
        </p:nvSpPr>
        <p:spPr>
          <a:xfrm>
            <a:off x="750885" y="4732104"/>
            <a:ext cx="3541715" cy="1384995"/>
          </a:xfrm>
          <a:prstGeom prst="rect">
            <a:avLst/>
          </a:prstGeom>
        </p:spPr>
        <p:txBody>
          <a:bodyPr wrap="square" lIns="0" tIns="0" rIns="0" bIns="0">
            <a:spAutoFit/>
          </a:bodyPr>
          <a:lstStyle/>
          <a:p>
            <a:r>
              <a:rPr lang="en-GB" dirty="0"/>
              <a:t>The money from taxes is shared out by the government. Some of the money is given to the NHS to pay for the staff, the buildings and the equipment.</a:t>
            </a:r>
          </a:p>
        </p:txBody>
      </p:sp>
      <p:pic>
        <p:nvPicPr>
          <p:cNvPr id="11" name="Picture 10" descr="An office with a desk and chair in a room&#10;&#10;Description automatically generated">
            <a:extLst>
              <a:ext uri="{FF2B5EF4-FFF2-40B4-BE49-F238E27FC236}">
                <a16:creationId xmlns:a16="http://schemas.microsoft.com/office/drawing/2014/main" id="{6547E214-E72D-D94A-9E7C-7353314F69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4699" y="2673160"/>
            <a:ext cx="3891077" cy="2751441"/>
          </a:xfrm>
          <a:prstGeom prst="rect">
            <a:avLst/>
          </a:prstGeom>
        </p:spPr>
      </p:pic>
    </p:spTree>
    <p:extLst>
      <p:ext uri="{BB962C8B-B14F-4D97-AF65-F5344CB8AC3E}">
        <p14:creationId xmlns:p14="http://schemas.microsoft.com/office/powerpoint/2010/main" val="38784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NHS Staff</a:t>
            </a:r>
          </a:p>
        </p:txBody>
      </p:sp>
      <p:sp>
        <p:nvSpPr>
          <p:cNvPr id="5" name="Rectangle 4"/>
          <p:cNvSpPr/>
          <p:nvPr/>
        </p:nvSpPr>
        <p:spPr>
          <a:xfrm>
            <a:off x="755650" y="1513946"/>
            <a:ext cx="7632700" cy="1107996"/>
          </a:xfrm>
          <a:prstGeom prst="rect">
            <a:avLst/>
          </a:prstGeom>
        </p:spPr>
        <p:txBody>
          <a:bodyPr wrap="square" lIns="0" tIns="0" rIns="0" bIns="0">
            <a:spAutoFit/>
          </a:bodyPr>
          <a:lstStyle/>
          <a:p>
            <a:r>
              <a:rPr lang="en-GB" dirty="0"/>
              <a:t>There are many different people who work in the NHS. </a:t>
            </a:r>
          </a:p>
          <a:p>
            <a:endParaRPr lang="en-GB" dirty="0"/>
          </a:p>
          <a:p>
            <a:r>
              <a:rPr lang="en-GB" dirty="0"/>
              <a:t>Every single person is important for the NHS to work together to keep </a:t>
            </a:r>
          </a:p>
          <a:p>
            <a:r>
              <a:rPr lang="en-GB" dirty="0"/>
              <a:t>us well.</a:t>
            </a:r>
          </a:p>
        </p:txBody>
      </p:sp>
      <p:grpSp>
        <p:nvGrpSpPr>
          <p:cNvPr id="41" name="Doctor">
            <a:extLst>
              <a:ext uri="{FF2B5EF4-FFF2-40B4-BE49-F238E27FC236}">
                <a16:creationId xmlns:a16="http://schemas.microsoft.com/office/drawing/2014/main" id="{685E3431-789C-D048-B291-51FF2F4EE545}"/>
              </a:ext>
            </a:extLst>
          </p:cNvPr>
          <p:cNvGrpSpPr/>
          <p:nvPr/>
        </p:nvGrpSpPr>
        <p:grpSpPr>
          <a:xfrm>
            <a:off x="566943" y="2687816"/>
            <a:ext cx="4877182" cy="3023000"/>
            <a:chOff x="566943" y="2687816"/>
            <a:chExt cx="4877182" cy="3023000"/>
          </a:xfrm>
        </p:grpSpPr>
        <p:sp>
          <p:nvSpPr>
            <p:cNvPr id="29" name="Rounded Rectangle 28">
              <a:extLst>
                <a:ext uri="{FF2B5EF4-FFF2-40B4-BE49-F238E27FC236}">
                  <a16:creationId xmlns:a16="http://schemas.microsoft.com/office/drawing/2014/main" id="{7D769464-78B8-9941-82A6-1C7107C9FACF}"/>
                </a:ext>
              </a:extLst>
            </p:cNvPr>
            <p:cNvSpPr/>
            <p:nvPr/>
          </p:nvSpPr>
          <p:spPr>
            <a:xfrm>
              <a:off x="1632540" y="2687816"/>
              <a:ext cx="3811585" cy="409633"/>
            </a:xfrm>
            <a:prstGeom prst="roundRect">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doctors</a:t>
              </a:r>
            </a:p>
          </p:txBody>
        </p:sp>
        <p:sp>
          <p:nvSpPr>
            <p:cNvPr id="33" name="Rectangle 32">
              <a:extLst>
                <a:ext uri="{FF2B5EF4-FFF2-40B4-BE49-F238E27FC236}">
                  <a16:creationId xmlns:a16="http://schemas.microsoft.com/office/drawing/2014/main" id="{E02D345A-451F-D64F-956E-3E93B5107EF9}"/>
                </a:ext>
              </a:extLst>
            </p:cNvPr>
            <p:cNvSpPr/>
            <p:nvPr/>
          </p:nvSpPr>
          <p:spPr>
            <a:xfrm>
              <a:off x="1632540" y="3184501"/>
              <a:ext cx="3811585" cy="1107996"/>
            </a:xfrm>
            <a:prstGeom prst="rect">
              <a:avLst/>
            </a:prstGeom>
          </p:spPr>
          <p:txBody>
            <a:bodyPr wrap="square" lIns="0" tIns="0" rIns="0" bIns="0">
              <a:spAutoFit/>
            </a:bodyPr>
            <a:lstStyle/>
            <a:p>
              <a:r>
                <a:rPr lang="en-GB" dirty="0"/>
                <a:t>Doctors see poorly patients in doctor’s surgeries and hospitals. They work out what’s wrong. They might perform operations.</a:t>
              </a:r>
            </a:p>
          </p:txBody>
        </p:sp>
        <p:pic>
          <p:nvPicPr>
            <p:cNvPr id="34" name="Picture 33" descr="A picture containing drawing&#10;&#10;Description automatically generated">
              <a:extLst>
                <a:ext uri="{FF2B5EF4-FFF2-40B4-BE49-F238E27FC236}">
                  <a16:creationId xmlns:a16="http://schemas.microsoft.com/office/drawing/2014/main" id="{61760AF3-4C39-154B-94FF-A1E1D12613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943" y="2761302"/>
              <a:ext cx="937570" cy="2949514"/>
            </a:xfrm>
            <a:prstGeom prst="rect">
              <a:avLst/>
            </a:prstGeom>
          </p:spPr>
        </p:pic>
      </p:grpSp>
      <p:grpSp>
        <p:nvGrpSpPr>
          <p:cNvPr id="42" name="Paramedic">
            <a:extLst>
              <a:ext uri="{FF2B5EF4-FFF2-40B4-BE49-F238E27FC236}">
                <a16:creationId xmlns:a16="http://schemas.microsoft.com/office/drawing/2014/main" id="{5C70CCCF-04AB-4D4B-B3B6-44EECCAC3BAD}"/>
              </a:ext>
            </a:extLst>
          </p:cNvPr>
          <p:cNvGrpSpPr/>
          <p:nvPr/>
        </p:nvGrpSpPr>
        <p:grpSpPr>
          <a:xfrm>
            <a:off x="3390900" y="2955781"/>
            <a:ext cx="5245197" cy="3211640"/>
            <a:chOff x="3390900" y="2955781"/>
            <a:chExt cx="5245197" cy="3211640"/>
          </a:xfrm>
        </p:grpSpPr>
        <p:sp>
          <p:nvSpPr>
            <p:cNvPr id="37" name="Rounded Rectangle 36">
              <a:extLst>
                <a:ext uri="{FF2B5EF4-FFF2-40B4-BE49-F238E27FC236}">
                  <a16:creationId xmlns:a16="http://schemas.microsoft.com/office/drawing/2014/main" id="{EA7DA475-915A-9E46-9943-F6B6938ADC23}"/>
                </a:ext>
              </a:extLst>
            </p:cNvPr>
            <p:cNvSpPr/>
            <p:nvPr/>
          </p:nvSpPr>
          <p:spPr>
            <a:xfrm>
              <a:off x="3390900" y="4562740"/>
              <a:ext cx="3811585" cy="409633"/>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paramedics</a:t>
              </a:r>
            </a:p>
          </p:txBody>
        </p:sp>
        <p:sp>
          <p:nvSpPr>
            <p:cNvPr id="38" name="Rectangle 37">
              <a:extLst>
                <a:ext uri="{FF2B5EF4-FFF2-40B4-BE49-F238E27FC236}">
                  <a16:creationId xmlns:a16="http://schemas.microsoft.com/office/drawing/2014/main" id="{C3C95BF2-F8C6-D146-83B4-667F5C451434}"/>
                </a:ext>
              </a:extLst>
            </p:cNvPr>
            <p:cNvSpPr/>
            <p:nvPr/>
          </p:nvSpPr>
          <p:spPr>
            <a:xfrm>
              <a:off x="3390900" y="5059425"/>
              <a:ext cx="3930007" cy="1107996"/>
            </a:xfrm>
            <a:prstGeom prst="rect">
              <a:avLst/>
            </a:prstGeom>
          </p:spPr>
          <p:txBody>
            <a:bodyPr wrap="square" lIns="0" tIns="0" rIns="0" bIns="0">
              <a:spAutoFit/>
            </a:bodyPr>
            <a:lstStyle/>
            <a:p>
              <a:r>
                <a:rPr lang="en-GB" dirty="0"/>
                <a:t>Paramedics help at emergencies when someone calls 999. They give people first aid and use an ambulance to get them to a hospital quickly.</a:t>
              </a:r>
            </a:p>
          </p:txBody>
        </p:sp>
        <p:pic>
          <p:nvPicPr>
            <p:cNvPr id="40" name="Picture 39" descr="A close up of a sign&#10;&#10;Description automatically generated">
              <a:extLst>
                <a:ext uri="{FF2B5EF4-FFF2-40B4-BE49-F238E27FC236}">
                  <a16:creationId xmlns:a16="http://schemas.microsoft.com/office/drawing/2014/main" id="{0A535E2B-BD12-6B48-89B3-B1CD8894E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917" y="2955781"/>
              <a:ext cx="1301180" cy="2949514"/>
            </a:xfrm>
            <a:prstGeom prst="rect">
              <a:avLst/>
            </a:prstGeom>
          </p:spPr>
        </p:pic>
      </p:grpSp>
      <p:grpSp>
        <p:nvGrpSpPr>
          <p:cNvPr id="50" name="999 call">
            <a:extLst>
              <a:ext uri="{FF2B5EF4-FFF2-40B4-BE49-F238E27FC236}">
                <a16:creationId xmlns:a16="http://schemas.microsoft.com/office/drawing/2014/main" id="{687B6AFC-AEFE-7E45-8E08-AAF8E5FC9A6A}"/>
              </a:ext>
            </a:extLst>
          </p:cNvPr>
          <p:cNvGrpSpPr/>
          <p:nvPr/>
        </p:nvGrpSpPr>
        <p:grpSpPr>
          <a:xfrm>
            <a:off x="760415" y="2687816"/>
            <a:ext cx="5731460" cy="1604681"/>
            <a:chOff x="760415" y="2687816"/>
            <a:chExt cx="5731460" cy="1604681"/>
          </a:xfrm>
        </p:grpSpPr>
        <p:sp>
          <p:nvSpPr>
            <p:cNvPr id="44" name="Rounded Rectangle 43">
              <a:extLst>
                <a:ext uri="{FF2B5EF4-FFF2-40B4-BE49-F238E27FC236}">
                  <a16:creationId xmlns:a16="http://schemas.microsoft.com/office/drawing/2014/main" id="{7E60C47F-0BB0-9E42-85E5-EF2A595C232B}"/>
                </a:ext>
              </a:extLst>
            </p:cNvPr>
            <p:cNvSpPr/>
            <p:nvPr/>
          </p:nvSpPr>
          <p:spPr>
            <a:xfrm>
              <a:off x="760415" y="2687816"/>
              <a:ext cx="3811585" cy="409633"/>
            </a:xfrm>
            <a:prstGeom prst="roundRect">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people who answer 999 calls</a:t>
              </a:r>
            </a:p>
          </p:txBody>
        </p:sp>
        <p:sp>
          <p:nvSpPr>
            <p:cNvPr id="45" name="Rectangle 44">
              <a:extLst>
                <a:ext uri="{FF2B5EF4-FFF2-40B4-BE49-F238E27FC236}">
                  <a16:creationId xmlns:a16="http://schemas.microsoft.com/office/drawing/2014/main" id="{7DE1F437-8BD7-954A-A894-0E14627614D0}"/>
                </a:ext>
              </a:extLst>
            </p:cNvPr>
            <p:cNvSpPr/>
            <p:nvPr/>
          </p:nvSpPr>
          <p:spPr>
            <a:xfrm>
              <a:off x="760415" y="3184501"/>
              <a:ext cx="3811585" cy="1107996"/>
            </a:xfrm>
            <a:prstGeom prst="rect">
              <a:avLst/>
            </a:prstGeom>
          </p:spPr>
          <p:txBody>
            <a:bodyPr wrap="square" lIns="0" tIns="0" rIns="0" bIns="0">
              <a:spAutoFit/>
            </a:bodyPr>
            <a:lstStyle/>
            <a:p>
              <a:r>
                <a:rPr lang="en-GB" dirty="0"/>
                <a:t>Lots of people are needed to answer the telephone for when people call 999. They work out what help is needed and send the right person.</a:t>
              </a:r>
            </a:p>
          </p:txBody>
        </p:sp>
        <p:pic>
          <p:nvPicPr>
            <p:cNvPr id="48" name="Picture 47" descr="A close up of a toy&#10;&#10;Description automatically generated">
              <a:extLst>
                <a:ext uri="{FF2B5EF4-FFF2-40B4-BE49-F238E27FC236}">
                  <a16:creationId xmlns:a16="http://schemas.microsoft.com/office/drawing/2014/main" id="{DACE7848-4DED-9943-ACBE-878BE07CC6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6375" y="2708994"/>
              <a:ext cx="2095500" cy="1539911"/>
            </a:xfrm>
            <a:prstGeom prst="rect">
              <a:avLst/>
            </a:prstGeom>
          </p:spPr>
        </p:pic>
      </p:grpSp>
      <p:grpSp>
        <p:nvGrpSpPr>
          <p:cNvPr id="57" name="Nurse">
            <a:extLst>
              <a:ext uri="{FF2B5EF4-FFF2-40B4-BE49-F238E27FC236}">
                <a16:creationId xmlns:a16="http://schemas.microsoft.com/office/drawing/2014/main" id="{A1C5B3DC-5728-CF45-BC54-D3D44F564906}"/>
              </a:ext>
            </a:extLst>
          </p:cNvPr>
          <p:cNvGrpSpPr/>
          <p:nvPr/>
        </p:nvGrpSpPr>
        <p:grpSpPr>
          <a:xfrm>
            <a:off x="3330860" y="2742341"/>
            <a:ext cx="4974708" cy="3198350"/>
            <a:chOff x="3330860" y="2742341"/>
            <a:chExt cx="4974708" cy="3198350"/>
          </a:xfrm>
        </p:grpSpPr>
        <p:sp>
          <p:nvSpPr>
            <p:cNvPr id="52" name="Rounded Rectangle 51">
              <a:extLst>
                <a:ext uri="{FF2B5EF4-FFF2-40B4-BE49-F238E27FC236}">
                  <a16:creationId xmlns:a16="http://schemas.microsoft.com/office/drawing/2014/main" id="{3D091E40-A852-2F42-BCDD-C21DC60C6A4A}"/>
                </a:ext>
              </a:extLst>
            </p:cNvPr>
            <p:cNvSpPr/>
            <p:nvPr/>
          </p:nvSpPr>
          <p:spPr>
            <a:xfrm>
              <a:off x="3330860" y="4562740"/>
              <a:ext cx="3811585" cy="409633"/>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nurses</a:t>
              </a:r>
            </a:p>
          </p:txBody>
        </p:sp>
        <p:sp>
          <p:nvSpPr>
            <p:cNvPr id="53" name="Rectangle 52">
              <a:extLst>
                <a:ext uri="{FF2B5EF4-FFF2-40B4-BE49-F238E27FC236}">
                  <a16:creationId xmlns:a16="http://schemas.microsoft.com/office/drawing/2014/main" id="{D3410D12-72F1-DD46-8F38-2A8ABB86C7F7}"/>
                </a:ext>
              </a:extLst>
            </p:cNvPr>
            <p:cNvSpPr/>
            <p:nvPr/>
          </p:nvSpPr>
          <p:spPr>
            <a:xfrm>
              <a:off x="3330860" y="5059425"/>
              <a:ext cx="3930007" cy="830997"/>
            </a:xfrm>
            <a:prstGeom prst="rect">
              <a:avLst/>
            </a:prstGeom>
          </p:spPr>
          <p:txBody>
            <a:bodyPr wrap="square" lIns="0" tIns="0" rIns="0" bIns="0">
              <a:spAutoFit/>
            </a:bodyPr>
            <a:lstStyle/>
            <a:p>
              <a:r>
                <a:rPr lang="en-GB" dirty="0"/>
                <a:t>Nurses care for poorly patients. They might take your temperature, clean a wound or give you an injection.</a:t>
              </a:r>
            </a:p>
          </p:txBody>
        </p:sp>
        <p:pic>
          <p:nvPicPr>
            <p:cNvPr id="56" name="Picture 55" descr="A picture containing light, traffic, sitting, table&#10;&#10;Description automatically generated">
              <a:extLst>
                <a:ext uri="{FF2B5EF4-FFF2-40B4-BE49-F238E27FC236}">
                  <a16:creationId xmlns:a16="http://schemas.microsoft.com/office/drawing/2014/main" id="{5E664479-586D-CC42-9472-595DEBFBD7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3861" y="2742341"/>
              <a:ext cx="841707" cy="3198350"/>
            </a:xfrm>
            <a:prstGeom prst="rect">
              <a:avLst/>
            </a:prstGeom>
          </p:spPr>
        </p:pic>
      </p:grpSp>
    </p:spTree>
    <p:extLst>
      <p:ext uri="{BB962C8B-B14F-4D97-AF65-F5344CB8AC3E}">
        <p14:creationId xmlns:p14="http://schemas.microsoft.com/office/powerpoint/2010/main" val="147578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1"/>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7B1E5"/>
                </a:solidFill>
                <a:latin typeface="+mn-lt"/>
              </a:rPr>
              <a:t>NHS Staff</a:t>
            </a:r>
          </a:p>
        </p:txBody>
      </p:sp>
      <p:grpSp>
        <p:nvGrpSpPr>
          <p:cNvPr id="41" name="Dentist">
            <a:extLst>
              <a:ext uri="{FF2B5EF4-FFF2-40B4-BE49-F238E27FC236}">
                <a16:creationId xmlns:a16="http://schemas.microsoft.com/office/drawing/2014/main" id="{685E3431-789C-D048-B291-51FF2F4EE545}"/>
              </a:ext>
            </a:extLst>
          </p:cNvPr>
          <p:cNvGrpSpPr/>
          <p:nvPr/>
        </p:nvGrpSpPr>
        <p:grpSpPr>
          <a:xfrm>
            <a:off x="603901" y="2708994"/>
            <a:ext cx="6685777" cy="2949514"/>
            <a:chOff x="603901" y="2657619"/>
            <a:chExt cx="6685777" cy="2949514"/>
          </a:xfrm>
        </p:grpSpPr>
        <p:sp>
          <p:nvSpPr>
            <p:cNvPr id="29" name="Rounded Rectangle 28">
              <a:extLst>
                <a:ext uri="{FF2B5EF4-FFF2-40B4-BE49-F238E27FC236}">
                  <a16:creationId xmlns:a16="http://schemas.microsoft.com/office/drawing/2014/main" id="{7D769464-78B8-9941-82A6-1C7107C9FACF}"/>
                </a:ext>
              </a:extLst>
            </p:cNvPr>
            <p:cNvSpPr/>
            <p:nvPr/>
          </p:nvSpPr>
          <p:spPr>
            <a:xfrm>
              <a:off x="1601310" y="2687816"/>
              <a:ext cx="5688368" cy="409633"/>
            </a:xfrm>
            <a:prstGeom prst="roundRect">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dental team (dentists, dental nurses, office staff)</a:t>
              </a:r>
            </a:p>
          </p:txBody>
        </p:sp>
        <p:sp>
          <p:nvSpPr>
            <p:cNvPr id="33" name="Rectangle 32">
              <a:extLst>
                <a:ext uri="{FF2B5EF4-FFF2-40B4-BE49-F238E27FC236}">
                  <a16:creationId xmlns:a16="http://schemas.microsoft.com/office/drawing/2014/main" id="{E02D345A-451F-D64F-956E-3E93B5107EF9}"/>
                </a:ext>
              </a:extLst>
            </p:cNvPr>
            <p:cNvSpPr/>
            <p:nvPr/>
          </p:nvSpPr>
          <p:spPr>
            <a:xfrm>
              <a:off x="1601311" y="3184501"/>
              <a:ext cx="4130643" cy="1107996"/>
            </a:xfrm>
            <a:prstGeom prst="rect">
              <a:avLst/>
            </a:prstGeom>
          </p:spPr>
          <p:txBody>
            <a:bodyPr wrap="square" lIns="0" tIns="0" rIns="0" bIns="0">
              <a:spAutoFit/>
            </a:bodyPr>
            <a:lstStyle/>
            <a:p>
              <a:r>
                <a:rPr lang="en-GB" dirty="0"/>
                <a:t>Staff at a dental surgery keep your teeth healthy. A dental nurse might clean your teeth. A dentist might give your tooth a filling or even take a tooth out.</a:t>
              </a:r>
            </a:p>
          </p:txBody>
        </p:sp>
        <p:pic>
          <p:nvPicPr>
            <p:cNvPr id="34" name="Picture 33">
              <a:extLst>
                <a:ext uri="{FF2B5EF4-FFF2-40B4-BE49-F238E27FC236}">
                  <a16:creationId xmlns:a16="http://schemas.microsoft.com/office/drawing/2014/main" id="{61760AF3-4C39-154B-94FF-A1E1D12613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3901" y="2657619"/>
              <a:ext cx="921237" cy="2949514"/>
            </a:xfrm>
            <a:prstGeom prst="rect">
              <a:avLst/>
            </a:prstGeom>
          </p:spPr>
        </p:pic>
      </p:grpSp>
      <p:grpSp>
        <p:nvGrpSpPr>
          <p:cNvPr id="42" name="Informatics">
            <a:extLst>
              <a:ext uri="{FF2B5EF4-FFF2-40B4-BE49-F238E27FC236}">
                <a16:creationId xmlns:a16="http://schemas.microsoft.com/office/drawing/2014/main" id="{5C70CCCF-04AB-4D4B-B3B6-44EECCAC3BAD}"/>
              </a:ext>
            </a:extLst>
          </p:cNvPr>
          <p:cNvGrpSpPr/>
          <p:nvPr/>
        </p:nvGrpSpPr>
        <p:grpSpPr>
          <a:xfrm>
            <a:off x="2308018" y="4430924"/>
            <a:ext cx="6152455" cy="1881680"/>
            <a:chOff x="2308018" y="4659661"/>
            <a:chExt cx="6152455" cy="1881680"/>
          </a:xfrm>
        </p:grpSpPr>
        <p:sp>
          <p:nvSpPr>
            <p:cNvPr id="37" name="Rounded Rectangle 36">
              <a:extLst>
                <a:ext uri="{FF2B5EF4-FFF2-40B4-BE49-F238E27FC236}">
                  <a16:creationId xmlns:a16="http://schemas.microsoft.com/office/drawing/2014/main" id="{EA7DA475-915A-9E46-9943-F6B6938ADC23}"/>
                </a:ext>
              </a:extLst>
            </p:cNvPr>
            <p:cNvSpPr/>
            <p:nvPr/>
          </p:nvSpPr>
          <p:spPr>
            <a:xfrm>
              <a:off x="2308018" y="4659661"/>
              <a:ext cx="3811585" cy="409633"/>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health informatics </a:t>
              </a:r>
            </a:p>
          </p:txBody>
        </p:sp>
        <p:sp>
          <p:nvSpPr>
            <p:cNvPr id="38" name="Rectangle 37">
              <a:extLst>
                <a:ext uri="{FF2B5EF4-FFF2-40B4-BE49-F238E27FC236}">
                  <a16:creationId xmlns:a16="http://schemas.microsoft.com/office/drawing/2014/main" id="{C3C95BF2-F8C6-D146-83B4-667F5C451434}"/>
                </a:ext>
              </a:extLst>
            </p:cNvPr>
            <p:cNvSpPr/>
            <p:nvPr/>
          </p:nvSpPr>
          <p:spPr>
            <a:xfrm>
              <a:off x="2308018" y="5156346"/>
              <a:ext cx="3930007" cy="1384995"/>
            </a:xfrm>
            <a:prstGeom prst="rect">
              <a:avLst/>
            </a:prstGeom>
          </p:spPr>
          <p:txBody>
            <a:bodyPr wrap="square" lIns="0" tIns="0" rIns="0" bIns="0">
              <a:spAutoFit/>
            </a:bodyPr>
            <a:lstStyle/>
            <a:p>
              <a:r>
                <a:rPr lang="en-GB" dirty="0"/>
                <a:t>Health informatics get facts to the right people at the right time. They help other people make decisions about how to stop diseases spreading or how to help people.</a:t>
              </a:r>
            </a:p>
          </p:txBody>
        </p:sp>
        <p:pic>
          <p:nvPicPr>
            <p:cNvPr id="40" name="Picture 39">
              <a:extLst>
                <a:ext uri="{FF2B5EF4-FFF2-40B4-BE49-F238E27FC236}">
                  <a16:creationId xmlns:a16="http://schemas.microsoft.com/office/drawing/2014/main" id="{0A535E2B-BD12-6B48-89B3-B1CD8894E6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11901" y="4780443"/>
              <a:ext cx="2148572" cy="1723166"/>
            </a:xfrm>
            <a:prstGeom prst="rect">
              <a:avLst/>
            </a:prstGeom>
          </p:spPr>
        </p:pic>
      </p:grpSp>
      <p:grpSp>
        <p:nvGrpSpPr>
          <p:cNvPr id="50" name="Physiotherapists">
            <a:extLst>
              <a:ext uri="{FF2B5EF4-FFF2-40B4-BE49-F238E27FC236}">
                <a16:creationId xmlns:a16="http://schemas.microsoft.com/office/drawing/2014/main" id="{687B6AFC-AEFE-7E45-8E08-AAF8E5FC9A6A}"/>
              </a:ext>
            </a:extLst>
          </p:cNvPr>
          <p:cNvGrpSpPr/>
          <p:nvPr/>
        </p:nvGrpSpPr>
        <p:grpSpPr>
          <a:xfrm>
            <a:off x="760415" y="2764682"/>
            <a:ext cx="6183829" cy="1738564"/>
            <a:chOff x="760415" y="2687816"/>
            <a:chExt cx="6183829" cy="1738564"/>
          </a:xfrm>
        </p:grpSpPr>
        <p:sp>
          <p:nvSpPr>
            <p:cNvPr id="44" name="Rounded Rectangle 43">
              <a:extLst>
                <a:ext uri="{FF2B5EF4-FFF2-40B4-BE49-F238E27FC236}">
                  <a16:creationId xmlns:a16="http://schemas.microsoft.com/office/drawing/2014/main" id="{7E60C47F-0BB0-9E42-85E5-EF2A595C232B}"/>
                </a:ext>
              </a:extLst>
            </p:cNvPr>
            <p:cNvSpPr/>
            <p:nvPr/>
          </p:nvSpPr>
          <p:spPr>
            <a:xfrm>
              <a:off x="760415" y="2687816"/>
              <a:ext cx="3811585" cy="409633"/>
            </a:xfrm>
            <a:prstGeom prst="roundRect">
              <a:avLst/>
            </a:prstGeom>
            <a:solidFill>
              <a:srgbClr val="B1E0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physiotherapists</a:t>
              </a:r>
            </a:p>
          </p:txBody>
        </p:sp>
        <p:sp>
          <p:nvSpPr>
            <p:cNvPr id="45" name="Rectangle 44">
              <a:extLst>
                <a:ext uri="{FF2B5EF4-FFF2-40B4-BE49-F238E27FC236}">
                  <a16:creationId xmlns:a16="http://schemas.microsoft.com/office/drawing/2014/main" id="{7DE1F437-8BD7-954A-A894-0E14627614D0}"/>
                </a:ext>
              </a:extLst>
            </p:cNvPr>
            <p:cNvSpPr/>
            <p:nvPr/>
          </p:nvSpPr>
          <p:spPr>
            <a:xfrm>
              <a:off x="760415" y="3184501"/>
              <a:ext cx="3811585" cy="1107996"/>
            </a:xfrm>
            <a:prstGeom prst="rect">
              <a:avLst/>
            </a:prstGeom>
          </p:spPr>
          <p:txBody>
            <a:bodyPr wrap="square" lIns="0" tIns="0" rIns="0" bIns="0">
              <a:spAutoFit/>
            </a:bodyPr>
            <a:lstStyle/>
            <a:p>
              <a:r>
                <a:rPr lang="en-GB" dirty="0"/>
                <a:t>Physiotherapists help people get their body working after an illness or injury. They might help you learn to walk again after an accident.</a:t>
              </a:r>
            </a:p>
          </p:txBody>
        </p:sp>
        <p:pic>
          <p:nvPicPr>
            <p:cNvPr id="48" name="Picture 47">
              <a:extLst>
                <a:ext uri="{FF2B5EF4-FFF2-40B4-BE49-F238E27FC236}">
                  <a16:creationId xmlns:a16="http://schemas.microsoft.com/office/drawing/2014/main" id="{DACE7848-4DED-9943-ACBE-878BE07CC63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67235" y="2761886"/>
              <a:ext cx="2377009" cy="1664494"/>
            </a:xfrm>
            <a:prstGeom prst="rect">
              <a:avLst/>
            </a:prstGeom>
          </p:spPr>
        </p:pic>
      </p:grpSp>
      <p:grpSp>
        <p:nvGrpSpPr>
          <p:cNvPr id="57" name="Scientists">
            <a:extLst>
              <a:ext uri="{FF2B5EF4-FFF2-40B4-BE49-F238E27FC236}">
                <a16:creationId xmlns:a16="http://schemas.microsoft.com/office/drawing/2014/main" id="{A1C5B3DC-5728-CF45-BC54-D3D44F564906}"/>
              </a:ext>
            </a:extLst>
          </p:cNvPr>
          <p:cNvGrpSpPr/>
          <p:nvPr/>
        </p:nvGrpSpPr>
        <p:grpSpPr>
          <a:xfrm>
            <a:off x="3148751" y="3072243"/>
            <a:ext cx="5365207" cy="3036361"/>
            <a:chOff x="3148751" y="3300980"/>
            <a:chExt cx="5365207" cy="3036361"/>
          </a:xfrm>
        </p:grpSpPr>
        <p:sp>
          <p:nvSpPr>
            <p:cNvPr id="52" name="Rounded Rectangle 51">
              <a:extLst>
                <a:ext uri="{FF2B5EF4-FFF2-40B4-BE49-F238E27FC236}">
                  <a16:creationId xmlns:a16="http://schemas.microsoft.com/office/drawing/2014/main" id="{3D091E40-A852-2F42-BCDD-C21DC60C6A4A}"/>
                </a:ext>
              </a:extLst>
            </p:cNvPr>
            <p:cNvSpPr/>
            <p:nvPr/>
          </p:nvSpPr>
          <p:spPr>
            <a:xfrm>
              <a:off x="3148751" y="5009659"/>
              <a:ext cx="3811585" cy="409633"/>
            </a:xfrm>
            <a:prstGeom prst="roundRect">
              <a:avLst/>
            </a:prstGeom>
            <a:solidFill>
              <a:srgbClr val="0A407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healthcare scientists </a:t>
              </a:r>
            </a:p>
          </p:txBody>
        </p:sp>
        <p:sp>
          <p:nvSpPr>
            <p:cNvPr id="53" name="Rectangle 52">
              <a:extLst>
                <a:ext uri="{FF2B5EF4-FFF2-40B4-BE49-F238E27FC236}">
                  <a16:creationId xmlns:a16="http://schemas.microsoft.com/office/drawing/2014/main" id="{D3410D12-72F1-DD46-8F38-2A8ABB86C7F7}"/>
                </a:ext>
              </a:extLst>
            </p:cNvPr>
            <p:cNvSpPr/>
            <p:nvPr/>
          </p:nvSpPr>
          <p:spPr>
            <a:xfrm>
              <a:off x="3148751" y="5506344"/>
              <a:ext cx="3930007" cy="830997"/>
            </a:xfrm>
            <a:prstGeom prst="rect">
              <a:avLst/>
            </a:prstGeom>
          </p:spPr>
          <p:txBody>
            <a:bodyPr wrap="square" lIns="0" tIns="0" rIns="0" bIns="0">
              <a:spAutoFit/>
            </a:bodyPr>
            <a:lstStyle/>
            <a:p>
              <a:r>
                <a:rPr lang="en-GB" dirty="0"/>
                <a:t>NHS scientists look for ways to help save lives and make lives better through research.</a:t>
              </a:r>
            </a:p>
          </p:txBody>
        </p:sp>
        <p:pic>
          <p:nvPicPr>
            <p:cNvPr id="56" name="Picture 55">
              <a:extLst>
                <a:ext uri="{FF2B5EF4-FFF2-40B4-BE49-F238E27FC236}">
                  <a16:creationId xmlns:a16="http://schemas.microsoft.com/office/drawing/2014/main" id="{5E664479-586D-CC42-9472-595DEBFBD7B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152634" y="3300980"/>
              <a:ext cx="1361324" cy="2933151"/>
            </a:xfrm>
            <a:prstGeom prst="rect">
              <a:avLst/>
            </a:prstGeom>
          </p:spPr>
        </p:pic>
      </p:grpSp>
      <p:sp>
        <p:nvSpPr>
          <p:cNvPr id="19" name="Rectangle 18">
            <a:extLst>
              <a:ext uri="{FF2B5EF4-FFF2-40B4-BE49-F238E27FC236}">
                <a16:creationId xmlns:a16="http://schemas.microsoft.com/office/drawing/2014/main" id="{9992FE6A-064D-874D-A825-9B4559B2A787}"/>
              </a:ext>
            </a:extLst>
          </p:cNvPr>
          <p:cNvSpPr/>
          <p:nvPr/>
        </p:nvSpPr>
        <p:spPr>
          <a:xfrm>
            <a:off x="755650" y="1513946"/>
            <a:ext cx="7632700" cy="1107996"/>
          </a:xfrm>
          <a:prstGeom prst="rect">
            <a:avLst/>
          </a:prstGeom>
        </p:spPr>
        <p:txBody>
          <a:bodyPr wrap="square" lIns="0" tIns="0" rIns="0" bIns="0">
            <a:spAutoFit/>
          </a:bodyPr>
          <a:lstStyle/>
          <a:p>
            <a:r>
              <a:rPr lang="en-GB" dirty="0"/>
              <a:t>There are many different people who work in the NHS. </a:t>
            </a:r>
          </a:p>
          <a:p>
            <a:endParaRPr lang="en-GB" dirty="0"/>
          </a:p>
          <a:p>
            <a:r>
              <a:rPr lang="en-GB" dirty="0"/>
              <a:t>Every single person is important for the NHS to work together to keep </a:t>
            </a:r>
          </a:p>
          <a:p>
            <a:r>
              <a:rPr lang="en-GB" dirty="0"/>
              <a:t>us well.</a:t>
            </a:r>
          </a:p>
        </p:txBody>
      </p:sp>
    </p:spTree>
    <p:extLst>
      <p:ext uri="{BB962C8B-B14F-4D97-AF65-F5344CB8AC3E}">
        <p14:creationId xmlns:p14="http://schemas.microsoft.com/office/powerpoint/2010/main" val="15860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TotalTime>
  <Words>1149</Words>
  <Application>Microsoft Office PowerPoint</Application>
  <PresentationFormat>On-screen Show (4:3)</PresentationFormat>
  <Paragraphs>109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Twinkl</vt:lpstr>
      <vt:lpstr>Arial</vt:lpstr>
      <vt:lpstr>Calibri</vt:lpstr>
      <vt:lpstr>Office Theme</vt:lpstr>
      <vt:lpstr>PowerPoint Presentation</vt:lpstr>
      <vt:lpstr>What Is the NHS?</vt:lpstr>
      <vt:lpstr>When Do We Use the NHS?</vt:lpstr>
      <vt:lpstr>Life Before the NHS</vt:lpstr>
      <vt:lpstr>Aneurin Bevan</vt:lpstr>
      <vt:lpstr>Aneurin Bevan</vt:lpstr>
      <vt:lpstr>How Does It Work?</vt:lpstr>
      <vt:lpstr>NHS Staff</vt:lpstr>
      <vt:lpstr>NHS Staff</vt:lpstr>
      <vt:lpstr>NHS Staff</vt:lpstr>
      <vt:lpstr>NHS Staff</vt:lpstr>
      <vt:lpstr>What is PPE</vt:lpstr>
      <vt:lpstr>Types of PPE</vt:lpstr>
      <vt:lpstr>Types of PPE</vt:lpstr>
      <vt:lpstr>Types of PPE</vt:lpstr>
      <vt:lpstr>Types of PPE</vt:lpstr>
      <vt:lpstr>NHS Quiz!</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Brooks</dc:creator>
  <cp:lastModifiedBy>Mrs K Hooper</cp:lastModifiedBy>
  <cp:revision>37</cp:revision>
  <dcterms:created xsi:type="dcterms:W3CDTF">2020-04-02T09:09:04Z</dcterms:created>
  <dcterms:modified xsi:type="dcterms:W3CDTF">2020-04-21T08:42:38Z</dcterms:modified>
</cp:coreProperties>
</file>